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2" r:id="rId1"/>
  </p:sldMasterIdLst>
  <p:notesMasterIdLst>
    <p:notesMasterId r:id="rId35"/>
  </p:notesMasterIdLst>
  <p:sldIdLst>
    <p:sldId id="259" r:id="rId2"/>
    <p:sldId id="293" r:id="rId3"/>
    <p:sldId id="333" r:id="rId4"/>
    <p:sldId id="332" r:id="rId5"/>
    <p:sldId id="327" r:id="rId6"/>
    <p:sldId id="329" r:id="rId7"/>
    <p:sldId id="331" r:id="rId8"/>
    <p:sldId id="306" r:id="rId9"/>
    <p:sldId id="307" r:id="rId10"/>
    <p:sldId id="294" r:id="rId11"/>
    <p:sldId id="317" r:id="rId12"/>
    <p:sldId id="334" r:id="rId13"/>
    <p:sldId id="296" r:id="rId14"/>
    <p:sldId id="319" r:id="rId15"/>
    <p:sldId id="320" r:id="rId16"/>
    <p:sldId id="321" r:id="rId17"/>
    <p:sldId id="313" r:id="rId18"/>
    <p:sldId id="297" r:id="rId19"/>
    <p:sldId id="279" r:id="rId20"/>
    <p:sldId id="308" r:id="rId21"/>
    <p:sldId id="310" r:id="rId22"/>
    <p:sldId id="311" r:id="rId23"/>
    <p:sldId id="312" r:id="rId24"/>
    <p:sldId id="316" r:id="rId25"/>
    <p:sldId id="314" r:id="rId26"/>
    <p:sldId id="315" r:id="rId27"/>
    <p:sldId id="322" r:id="rId28"/>
    <p:sldId id="323" r:id="rId29"/>
    <p:sldId id="324" r:id="rId30"/>
    <p:sldId id="283" r:id="rId31"/>
    <p:sldId id="305" r:id="rId32"/>
    <p:sldId id="286" r:id="rId33"/>
    <p:sldId id="326"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D301A5F-9C6C-4F04-8F70-438DD121641D}">
          <p14:sldIdLst>
            <p14:sldId id="259"/>
            <p14:sldId id="293"/>
            <p14:sldId id="333"/>
            <p14:sldId id="332"/>
            <p14:sldId id="327"/>
            <p14:sldId id="329"/>
            <p14:sldId id="331"/>
            <p14:sldId id="306"/>
            <p14:sldId id="307"/>
            <p14:sldId id="294"/>
            <p14:sldId id="317"/>
            <p14:sldId id="334"/>
            <p14:sldId id="296"/>
            <p14:sldId id="319"/>
            <p14:sldId id="320"/>
            <p14:sldId id="321"/>
            <p14:sldId id="313"/>
            <p14:sldId id="297"/>
            <p14:sldId id="279"/>
            <p14:sldId id="308"/>
            <p14:sldId id="310"/>
            <p14:sldId id="311"/>
            <p14:sldId id="312"/>
            <p14:sldId id="316"/>
            <p14:sldId id="314"/>
            <p14:sldId id="315"/>
            <p14:sldId id="322"/>
            <p14:sldId id="323"/>
            <p14:sldId id="324"/>
            <p14:sldId id="283"/>
            <p14:sldId id="305"/>
            <p14:sldId id="286"/>
            <p14:sldId id="326"/>
          </p14:sldIdLst>
        </p14:section>
        <p14:section name="Untitled Section" id="{F352B5A5-AB04-4425-ACD4-95645B84F9E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2E"/>
    <a:srgbClr val="0E15FF"/>
    <a:srgbClr val="3205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749" autoAdjust="0"/>
    <p:restoredTop sz="86355" autoAdjust="0"/>
  </p:normalViewPr>
  <p:slideViewPr>
    <p:cSldViewPr snapToGrid="0" snapToObjects="1">
      <p:cViewPr varScale="1">
        <p:scale>
          <a:sx n="64" d="100"/>
          <a:sy n="64" d="100"/>
        </p:scale>
        <p:origin x="924" y="300"/>
      </p:cViewPr>
      <p:guideLst>
        <p:guide orient="horz" pos="2160"/>
        <p:guide pos="2880"/>
      </p:guideLst>
    </p:cSldViewPr>
  </p:slideViewPr>
  <p:outlineViewPr>
    <p:cViewPr>
      <p:scale>
        <a:sx n="33" d="100"/>
        <a:sy n="33" d="100"/>
      </p:scale>
      <p:origin x="0" y="-11682"/>
    </p:cViewPr>
  </p:outlineViewPr>
  <p:notesTextViewPr>
    <p:cViewPr>
      <p:scale>
        <a:sx n="100" d="100"/>
        <a:sy n="100" d="100"/>
      </p:scale>
      <p:origin x="0" y="0"/>
    </p:cViewPr>
  </p:notesTextViewPr>
  <p:sorterViewPr>
    <p:cViewPr>
      <p:scale>
        <a:sx n="87" d="100"/>
        <a:sy n="87" d="100"/>
      </p:scale>
      <p:origin x="0" y="30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278924-F1CD-EB4B-875D-8FB5C14791AF}" type="datetimeFigureOut">
              <a:rPr lang="en-US" smtClean="0"/>
              <a:t>10-Apr-18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1473-9835-5E4E-B812-688E56D05B20}" type="slidenum">
              <a:rPr lang="en-US" smtClean="0"/>
              <a:t>‹#›</a:t>
            </a:fld>
            <a:endParaRPr lang="en-US"/>
          </a:p>
        </p:txBody>
      </p:sp>
    </p:spTree>
    <p:extLst>
      <p:ext uri="{BB962C8B-B14F-4D97-AF65-F5344CB8AC3E}">
        <p14:creationId xmlns:p14="http://schemas.microsoft.com/office/powerpoint/2010/main" val="26089669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was looking at </a:t>
            </a:r>
            <a:r>
              <a:rPr lang="en-US" baseline="0" dirty="0" err="1" smtClean="0"/>
              <a:t>p.f</a:t>
            </a:r>
            <a:r>
              <a:rPr lang="en-US" baseline="0" dirty="0" smtClean="0"/>
              <a:t>, NK cells, eBL in Children (aged 9 </a:t>
            </a:r>
            <a:r>
              <a:rPr lang="en-US" baseline="0" dirty="0" err="1" smtClean="0"/>
              <a:t>yrs</a:t>
            </a:r>
            <a:r>
              <a:rPr lang="en-US" baseline="0" dirty="0" smtClean="0"/>
              <a:t>) in western Kenyan which lies along the equatorial tropics where malaria is holoendemic, this region is experienced with chronic and intensive malaria transmission </a:t>
            </a:r>
            <a:r>
              <a:rPr lang="en-US" baseline="0" dirty="0" err="1" smtClean="0"/>
              <a:t>throught</a:t>
            </a:r>
            <a:r>
              <a:rPr lang="en-US" baseline="0" dirty="0" smtClean="0"/>
              <a:t> the year.{ </a:t>
            </a:r>
            <a:r>
              <a:rPr lang="en-US" baseline="0" dirty="0" err="1" smtClean="0"/>
              <a:t>Ndenga</a:t>
            </a:r>
            <a:r>
              <a:rPr lang="en-US" baseline="0" dirty="0" smtClean="0"/>
              <a:t> 2006 </a:t>
            </a:r>
            <a:r>
              <a:rPr lang="en-US" baseline="0" dirty="0" err="1" smtClean="0"/>
              <a:t>Wafula</a:t>
            </a:r>
            <a:r>
              <a:rPr lang="en-US" baseline="0" dirty="0" smtClean="0"/>
              <a:t>, </a:t>
            </a:r>
            <a:r>
              <a:rPr lang="en-US" baseline="0" dirty="0" err="1" smtClean="0"/>
              <a:t>Githeko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7861473-9835-5E4E-B812-688E56D05B20}" type="slidenum">
              <a:rPr lang="en-US" smtClean="0"/>
              <a:t>1</a:t>
            </a:fld>
            <a:endParaRPr lang="en-US"/>
          </a:p>
        </p:txBody>
      </p:sp>
    </p:spTree>
    <p:extLst>
      <p:ext uri="{BB962C8B-B14F-4D97-AF65-F5344CB8AC3E}">
        <p14:creationId xmlns:p14="http://schemas.microsoft.com/office/powerpoint/2010/main" val="126294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dirty="0" smtClean="0">
                <a:latin typeface="Arial" panose="020B0604020202020204" pitchFamily="34" charset="0"/>
                <a:cs typeface="Arial" panose="020B0604020202020204" pitchFamily="34" charset="0"/>
              </a:rPr>
              <a:t>Linear regression analysis </a:t>
            </a:r>
            <a:r>
              <a:rPr lang="en-US" sz="1200" dirty="0" smtClean="0">
                <a:latin typeface="Arial" panose="020B0604020202020204" pitchFamily="34" charset="0"/>
                <a:cs typeface="Arial" panose="020B0604020202020204" pitchFamily="34" charset="0"/>
              </a:rPr>
              <a:t>was used to analyze the relationship between the frequencies of EBNA-1</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specific NK cells and EBV viral loads</a:t>
            </a:r>
          </a:p>
          <a:p>
            <a:pPr marL="171450" indent="-171450">
              <a:buFont typeface="Arial" panose="020B0604020202020204" pitchFamily="34" charset="0"/>
              <a:buChar char="•"/>
            </a:pPr>
            <a:r>
              <a:rPr lang="en-US" b="1" dirty="0" smtClean="0"/>
              <a:t>Linear regression </a:t>
            </a:r>
            <a:r>
              <a:rPr lang="en-US" dirty="0" smtClean="0"/>
              <a:t>is a powerful technique used for predicting the unknown value of a variable from the known value of another variable</a:t>
            </a:r>
            <a:endParaRPr lang="en-US"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1" dirty="0" smtClean="0">
                <a:latin typeface="Arial" panose="020B0604020202020204" pitchFamily="34" charset="0"/>
                <a:cs typeface="Arial" panose="020B0604020202020204" pitchFamily="34" charset="0"/>
              </a:rPr>
              <a:t>Before analysis, the data was normalized by log transformation </a:t>
            </a:r>
            <a:r>
              <a:rPr lang="en-US" sz="1200" dirty="0" smtClean="0">
                <a:latin typeface="Arial" panose="020B0604020202020204" pitchFamily="34" charset="0"/>
                <a:cs typeface="Arial" panose="020B0604020202020204" pitchFamily="34" charset="0"/>
              </a:rPr>
              <a:t>then subjected to </a:t>
            </a:r>
          </a:p>
          <a:p>
            <a:pPr marL="171450" indent="-171450">
              <a:buFont typeface="Arial" panose="020B0604020202020204" pitchFamily="34" charset="0"/>
              <a:buChar char="•"/>
            </a:pPr>
            <a:r>
              <a:rPr lang="en-US" b="1" i="1" dirty="0" smtClean="0"/>
              <a:t>Kruskal</a:t>
            </a:r>
            <a:r>
              <a:rPr lang="en-US" b="1" dirty="0" smtClean="0"/>
              <a:t>-</a:t>
            </a:r>
            <a:r>
              <a:rPr lang="en-US" b="1" i="1" dirty="0" smtClean="0"/>
              <a:t>Wallis</a:t>
            </a:r>
            <a:r>
              <a:rPr lang="en-US" dirty="0" smtClean="0"/>
              <a:t> /one way ANOVA test is a nonparametric test that compares three or more unmatched groups</a:t>
            </a:r>
            <a:endParaRPr lang="en-US" sz="1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Dunn’s multiple comparison test (nonparametric) was used to compare  differences between any two groups.   All tests were two tailed with the critical limit being p≤ 0.05 for significance.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861473-9835-5E4E-B812-688E56D05B20}" type="slidenum">
              <a:rPr lang="en-US" smtClean="0"/>
              <a:t>16</a:t>
            </a:fld>
            <a:endParaRPr lang="en-US"/>
          </a:p>
        </p:txBody>
      </p:sp>
    </p:spTree>
    <p:extLst>
      <p:ext uri="{BB962C8B-B14F-4D97-AF65-F5344CB8AC3E}">
        <p14:creationId xmlns:p14="http://schemas.microsoft.com/office/powerpoint/2010/main" val="3400900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Mosoriot (highlands) found in, Nandi County is in a region of sporadic (low and unstable) malaria endemicity with an altitude of over 3000m</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Chulaimbo (lowlands), located near the shores of Lake Victoria in Kisumu County, holoendemic (chronic and intense) transmission patterns (</a:t>
            </a:r>
            <a:r>
              <a:rPr lang="en-US" sz="1200" b="1" i="1" kern="1200" dirty="0" smtClean="0">
                <a:solidFill>
                  <a:schemeClr val="tx1"/>
                </a:solidFill>
                <a:effectLst/>
                <a:latin typeface="+mn-lt"/>
                <a:ea typeface="+mn-ea"/>
                <a:cs typeface="+mn-cs"/>
              </a:rPr>
              <a:t>Bloland et al., 1999</a:t>
            </a:r>
            <a:r>
              <a:rPr lang="en-US" sz="1200" b="1" kern="1200" dirty="0" smtClean="0">
                <a:solidFill>
                  <a:schemeClr val="tx1"/>
                </a:solidFill>
                <a:effectLst/>
                <a:latin typeface="+mn-lt"/>
                <a:ea typeface="+mn-ea"/>
                <a:cs typeface="+mn-cs"/>
              </a:rPr>
              <a:t>) and has high prevalence rates of eBL (</a:t>
            </a:r>
            <a:r>
              <a:rPr lang="en-US" sz="1200" b="1" i="1" kern="1200" dirty="0" smtClean="0">
                <a:solidFill>
                  <a:schemeClr val="tx1"/>
                </a:solidFill>
                <a:effectLst/>
                <a:latin typeface="+mn-lt"/>
                <a:ea typeface="+mn-ea"/>
                <a:cs typeface="+mn-cs"/>
              </a:rPr>
              <a:t>Rainey et al., 2007a; Rainey et al., 2007b</a:t>
            </a:r>
            <a:r>
              <a:rPr lang="en-US" sz="1200" b="1" kern="1200" dirty="0" smtClean="0">
                <a:solidFill>
                  <a:schemeClr val="tx1"/>
                </a:solidFill>
                <a:effectLst/>
                <a:latin typeface="+mn-lt"/>
                <a:ea typeface="+mn-ea"/>
                <a:cs typeface="+mn-cs"/>
              </a:rPr>
              <a:t>). This area is located at an altitude of about 1133m </a:t>
            </a:r>
            <a:endParaRPr lang="en-US" b="1" dirty="0"/>
          </a:p>
        </p:txBody>
      </p:sp>
      <p:sp>
        <p:nvSpPr>
          <p:cNvPr id="4" name="Slide Number Placeholder 3"/>
          <p:cNvSpPr>
            <a:spLocks noGrp="1"/>
          </p:cNvSpPr>
          <p:nvPr>
            <p:ph type="sldNum" sz="quarter" idx="10"/>
          </p:nvPr>
        </p:nvSpPr>
        <p:spPr/>
        <p:txBody>
          <a:bodyPr/>
          <a:lstStyle/>
          <a:p>
            <a:fld id="{97861473-9835-5E4E-B812-688E56D05B20}" type="slidenum">
              <a:rPr lang="en-US" smtClean="0"/>
              <a:t>17</a:t>
            </a:fld>
            <a:endParaRPr lang="en-US"/>
          </a:p>
        </p:txBody>
      </p:sp>
    </p:spTree>
    <p:extLst>
      <p:ext uri="{BB962C8B-B14F-4D97-AF65-F5344CB8AC3E}">
        <p14:creationId xmlns:p14="http://schemas.microsoft.com/office/powerpoint/2010/main" val="2002698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Times New Roman" panose="02020603050405020304" pitchFamily="18" charset="0"/>
                <a:ea typeface="Calibri" panose="020F0502020204030204" pitchFamily="34" charset="0"/>
                <a:cs typeface="Times New Roman" panose="02020603050405020304" pitchFamily="18" charset="0"/>
              </a:rPr>
              <a:t>Summary of demographic characteristics of study participants. Differences in mean parasitemia by ANOVA. Significant values (p&lt;0.05). Gender represented as raw scores with percentages in parenthesis (ANOVA is a non parametric )</a:t>
            </a:r>
            <a:endParaRPr lang="en-US" b="1" dirty="0"/>
          </a:p>
        </p:txBody>
      </p:sp>
      <p:sp>
        <p:nvSpPr>
          <p:cNvPr id="4" name="Slide Number Placeholder 3"/>
          <p:cNvSpPr>
            <a:spLocks noGrp="1"/>
          </p:cNvSpPr>
          <p:nvPr>
            <p:ph type="sldNum" sz="quarter" idx="10"/>
          </p:nvPr>
        </p:nvSpPr>
        <p:spPr/>
        <p:txBody>
          <a:bodyPr/>
          <a:lstStyle/>
          <a:p>
            <a:fld id="{97861473-9835-5E4E-B812-688E56D05B20}" type="slidenum">
              <a:rPr lang="en-US" smtClean="0"/>
              <a:t>18</a:t>
            </a:fld>
            <a:endParaRPr lang="en-US"/>
          </a:p>
        </p:txBody>
      </p:sp>
    </p:spTree>
    <p:extLst>
      <p:ext uri="{BB962C8B-B14F-4D97-AF65-F5344CB8AC3E}">
        <p14:creationId xmlns:p14="http://schemas.microsoft.com/office/powerpoint/2010/main" val="3881628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dirty="0" err="1" smtClean="0"/>
              <a:t>GraphPad</a:t>
            </a:r>
            <a:r>
              <a:rPr lang="en-US" b="1" dirty="0" smtClean="0"/>
              <a:t> Statistics(Nonparametric)</a:t>
            </a: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Frequency of IFN-</a:t>
            </a:r>
            <a:r>
              <a:rPr lang="en-US" b="1" dirty="0" smtClean="0">
                <a:latin typeface="Arial" panose="020B0604020202020204" pitchFamily="34" charset="0"/>
                <a:cs typeface="Arial" panose="020B0604020202020204" pitchFamily="34" charset="0"/>
                <a:sym typeface="Symbol"/>
              </a:rPr>
              <a:t></a:t>
            </a:r>
            <a:r>
              <a:rPr lang="en-US" b="1" dirty="0" smtClean="0">
                <a:latin typeface="Arial" panose="020B0604020202020204" pitchFamily="34" charset="0"/>
                <a:cs typeface="Arial" panose="020B0604020202020204" pitchFamily="34" charset="0"/>
              </a:rPr>
              <a:t> producing EBNA1-specific NK cells was higher in Nandi and Kisumu children, and least in eBL children</a:t>
            </a:r>
          </a:p>
          <a:p>
            <a:endParaRPr lang="en-US" dirty="0" smtClean="0">
              <a:latin typeface="Arial" panose="020B0604020202020204" pitchFamily="34" charset="0"/>
              <a:cs typeface="Arial" panose="020B0604020202020204" pitchFamily="34" charset="0"/>
            </a:endParaRPr>
          </a:p>
          <a:p>
            <a:endParaRPr lang="en-US" dirty="0" smtClean="0"/>
          </a:p>
        </p:txBody>
      </p:sp>
      <p:sp>
        <p:nvSpPr>
          <p:cNvPr id="16179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defRPr>
            </a:lvl1pPr>
            <a:lvl2pPr marL="742950" indent="-285750" eaLnBrk="0" hangingPunct="0">
              <a:defRPr b="1">
                <a:solidFill>
                  <a:schemeClr val="tx1"/>
                </a:solidFill>
                <a:latin typeface="Garamond" pitchFamily="18" charset="0"/>
              </a:defRPr>
            </a:lvl2pPr>
            <a:lvl3pPr marL="1143000" indent="-228600" eaLnBrk="0" hangingPunct="0">
              <a:defRPr b="1">
                <a:solidFill>
                  <a:schemeClr val="tx1"/>
                </a:solidFill>
                <a:latin typeface="Garamond" pitchFamily="18" charset="0"/>
              </a:defRPr>
            </a:lvl3pPr>
            <a:lvl4pPr marL="1600200" indent="-228600" eaLnBrk="0" hangingPunct="0">
              <a:defRPr b="1">
                <a:solidFill>
                  <a:schemeClr val="tx1"/>
                </a:solidFill>
                <a:latin typeface="Garamond" pitchFamily="18" charset="0"/>
              </a:defRPr>
            </a:lvl4pPr>
            <a:lvl5pPr marL="2057400" indent="-228600" eaLnBrk="0" hangingPunct="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pPr eaLnBrk="1" hangingPunct="1"/>
            <a:fld id="{EB63E63E-F766-4046-8247-C07DFE8CDDF6}" type="slidenum">
              <a:rPr lang="en-US" b="0" smtClean="0">
                <a:latin typeface="Arial" charset="0"/>
              </a:rPr>
              <a:pPr eaLnBrk="1" hangingPunct="1"/>
              <a:t>19</a:t>
            </a:fld>
            <a:endParaRPr lang="en-US" b="0" smtClean="0">
              <a:latin typeface="Arial" charset="0"/>
            </a:endParaRPr>
          </a:p>
        </p:txBody>
      </p:sp>
    </p:spTree>
    <p:extLst>
      <p:ext uri="{BB962C8B-B14F-4D97-AF65-F5344CB8AC3E}">
        <p14:creationId xmlns:p14="http://schemas.microsoft.com/office/powerpoint/2010/main" val="3198290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was observed that children presenting with eBL had the least CD107a EBNA1-specific NK cell response followed by Kisumu and lastly Nandi (p=0.0291). On the other hand, there were no significant differences in MSP-1 specific CD107a NK cell response across the study groups. </a:t>
            </a:r>
            <a:endParaRPr lang="en-US" dirty="0"/>
          </a:p>
        </p:txBody>
      </p:sp>
      <p:sp>
        <p:nvSpPr>
          <p:cNvPr id="4" name="Slide Number Placeholder 3"/>
          <p:cNvSpPr>
            <a:spLocks noGrp="1"/>
          </p:cNvSpPr>
          <p:nvPr>
            <p:ph type="sldNum" sz="quarter" idx="10"/>
          </p:nvPr>
        </p:nvSpPr>
        <p:spPr/>
        <p:txBody>
          <a:bodyPr/>
          <a:lstStyle/>
          <a:p>
            <a:fld id="{97861473-9835-5E4E-B812-688E56D05B20}" type="slidenum">
              <a:rPr lang="en-US" smtClean="0"/>
              <a:t>20</a:t>
            </a:fld>
            <a:endParaRPr lang="en-US"/>
          </a:p>
        </p:txBody>
      </p:sp>
    </p:spTree>
    <p:extLst>
      <p:ext uri="{BB962C8B-B14F-4D97-AF65-F5344CB8AC3E}">
        <p14:creationId xmlns:p14="http://schemas.microsoft.com/office/powerpoint/2010/main" val="3763424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 significant differences across the three study groups observed. </a:t>
            </a:r>
          </a:p>
          <a:p>
            <a:endParaRPr lang="en-US" dirty="0"/>
          </a:p>
        </p:txBody>
      </p:sp>
      <p:sp>
        <p:nvSpPr>
          <p:cNvPr id="4" name="Slide Number Placeholder 3"/>
          <p:cNvSpPr>
            <a:spLocks noGrp="1"/>
          </p:cNvSpPr>
          <p:nvPr>
            <p:ph type="sldNum" sz="quarter" idx="10"/>
          </p:nvPr>
        </p:nvSpPr>
        <p:spPr/>
        <p:txBody>
          <a:bodyPr/>
          <a:lstStyle/>
          <a:p>
            <a:fld id="{97861473-9835-5E4E-B812-688E56D05B20}" type="slidenum">
              <a:rPr lang="en-US" smtClean="0"/>
              <a:t>21</a:t>
            </a:fld>
            <a:endParaRPr lang="en-US"/>
          </a:p>
        </p:txBody>
      </p:sp>
    </p:spTree>
    <p:extLst>
      <p:ext uri="{BB962C8B-B14F-4D97-AF65-F5344CB8AC3E}">
        <p14:creationId xmlns:p14="http://schemas.microsoft.com/office/powerpoint/2010/main" val="3697683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Frequencies of PD-1 specific NK cells response against EBNA1 (panel a) and MSP-1</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Differences in median frequencies between study groups were analyzed by </a:t>
            </a:r>
            <a:r>
              <a:rPr lang="en-US" sz="1200" b="1" kern="1200" dirty="0" err="1" smtClean="0">
                <a:solidFill>
                  <a:schemeClr val="tx1"/>
                </a:solidFill>
                <a:effectLst/>
                <a:latin typeface="+mn-lt"/>
                <a:ea typeface="+mn-ea"/>
                <a:cs typeface="+mn-cs"/>
              </a:rPr>
              <a:t>Kruskall</a:t>
            </a:r>
            <a:r>
              <a:rPr lang="en-US" sz="1200" b="1" kern="1200" dirty="0" smtClean="0">
                <a:solidFill>
                  <a:schemeClr val="tx1"/>
                </a:solidFill>
                <a:effectLst/>
                <a:latin typeface="+mn-lt"/>
                <a:ea typeface="+mn-ea"/>
                <a:cs typeface="+mn-cs"/>
              </a:rPr>
              <a:t>-Wallis test</a:t>
            </a:r>
            <a:r>
              <a:rPr lang="en-US" sz="1200" kern="1200" dirty="0" smtClean="0">
                <a:solidFill>
                  <a:schemeClr val="tx1"/>
                </a:solidFill>
                <a:effectLst/>
                <a:latin typeface="+mn-lt"/>
                <a:ea typeface="+mn-ea"/>
                <a:cs typeface="+mn-cs"/>
              </a:rPr>
              <a:t>. Nandi Children recorded the least mean PD-1 MSP-1 specific NK cell response . The highest MSP-1 specific PD-1 response was recorded in the eBL children, followed by Kisumu participant. </a:t>
            </a:r>
            <a:r>
              <a:rPr lang="en-US" sz="1200" b="1" kern="1200" dirty="0" smtClean="0">
                <a:solidFill>
                  <a:schemeClr val="tx1"/>
                </a:solidFill>
                <a:effectLst/>
                <a:latin typeface="+mn-lt"/>
                <a:ea typeface="+mn-ea"/>
                <a:cs typeface="+mn-cs"/>
              </a:rPr>
              <a:t>Similarly</a:t>
            </a:r>
            <a:r>
              <a:rPr lang="en-US" sz="1200" kern="1200" dirty="0" smtClean="0">
                <a:solidFill>
                  <a:schemeClr val="tx1"/>
                </a:solidFill>
                <a:effectLst/>
                <a:latin typeface="+mn-lt"/>
                <a:ea typeface="+mn-ea"/>
                <a:cs typeface="+mn-cs"/>
              </a:rPr>
              <a:t>, children presenting with eBL had the highest PD1 EBNA-1 specific NK cell response followed by Kisumu and lastly Nandi. This difference was statistically significant, p=0.0103 (panel a). </a:t>
            </a:r>
          </a:p>
          <a:p>
            <a:endParaRPr lang="en-US" dirty="0"/>
          </a:p>
        </p:txBody>
      </p:sp>
      <p:sp>
        <p:nvSpPr>
          <p:cNvPr id="4" name="Slide Number Placeholder 3"/>
          <p:cNvSpPr>
            <a:spLocks noGrp="1"/>
          </p:cNvSpPr>
          <p:nvPr>
            <p:ph type="sldNum" sz="quarter" idx="10"/>
          </p:nvPr>
        </p:nvSpPr>
        <p:spPr/>
        <p:txBody>
          <a:bodyPr/>
          <a:lstStyle/>
          <a:p>
            <a:fld id="{97861473-9835-5E4E-B812-688E56D05B20}" type="slidenum">
              <a:rPr lang="en-US" smtClean="0"/>
              <a:t>22</a:t>
            </a:fld>
            <a:endParaRPr lang="en-US"/>
          </a:p>
        </p:txBody>
      </p:sp>
    </p:spTree>
    <p:extLst>
      <p:ext uri="{BB962C8B-B14F-4D97-AF65-F5344CB8AC3E}">
        <p14:creationId xmlns:p14="http://schemas.microsoft.com/office/powerpoint/2010/main" val="561307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Cellular EBV viral burden in the three study populations was evaluated by RTQ-PCR. Values obtained were log transformed, and the median ± SE EBV load for each group was calculated. Each object represents the EBV load obtained from an individual. Children presenting with eBL highest viral loads (</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=1354 EBV copies/μg human DNA), followed by Kisumu children (</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=380 copies /μg human DNA) and the least burden was recorded in the Nandi children (</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=109 EBV copies/ μg human DNA), p=0.0006.</a:t>
            </a:r>
          </a:p>
          <a:p>
            <a:endParaRPr lang="en-US" dirty="0"/>
          </a:p>
        </p:txBody>
      </p:sp>
      <p:sp>
        <p:nvSpPr>
          <p:cNvPr id="4" name="Slide Number Placeholder 3"/>
          <p:cNvSpPr>
            <a:spLocks noGrp="1"/>
          </p:cNvSpPr>
          <p:nvPr>
            <p:ph type="sldNum" sz="quarter" idx="10"/>
          </p:nvPr>
        </p:nvSpPr>
        <p:spPr/>
        <p:txBody>
          <a:bodyPr/>
          <a:lstStyle/>
          <a:p>
            <a:fld id="{97861473-9835-5E4E-B812-688E56D05B20}" type="slidenum">
              <a:rPr lang="en-US" smtClean="0"/>
              <a:t>23</a:t>
            </a:fld>
            <a:endParaRPr lang="en-US"/>
          </a:p>
        </p:txBody>
      </p:sp>
    </p:spTree>
    <p:extLst>
      <p:ext uri="{BB962C8B-B14F-4D97-AF65-F5344CB8AC3E}">
        <p14:creationId xmlns:p14="http://schemas.microsoft.com/office/powerpoint/2010/main" val="1395419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association of EBV viral loads on EBNA1 specific NK cell CD107a degranulation was investigated by </a:t>
            </a:r>
            <a:r>
              <a:rPr lang="en-US" sz="1200" b="1" kern="1200" dirty="0" smtClean="0">
                <a:solidFill>
                  <a:schemeClr val="tx1"/>
                </a:solidFill>
                <a:effectLst/>
                <a:latin typeface="+mn-lt"/>
                <a:ea typeface="+mn-ea"/>
                <a:cs typeface="+mn-cs"/>
              </a:rPr>
              <a:t>regression analysis of EBV viral loads on frequency of EBNA1 specific CD107a NK cells after </a:t>
            </a:r>
            <a:r>
              <a:rPr lang="en-US" sz="1200" b="1" i="1" kern="1200" dirty="0" smtClean="0">
                <a:solidFill>
                  <a:schemeClr val="tx1"/>
                </a:solidFill>
                <a:effectLst/>
                <a:latin typeface="+mn-lt"/>
                <a:ea typeface="+mn-ea"/>
                <a:cs typeface="+mn-cs"/>
              </a:rPr>
              <a:t>ex vivo</a:t>
            </a:r>
            <a:r>
              <a:rPr lang="en-US" sz="1200" b="1" kern="1200" dirty="0" smtClean="0">
                <a:solidFill>
                  <a:schemeClr val="tx1"/>
                </a:solidFill>
                <a:effectLst/>
                <a:latin typeface="+mn-lt"/>
                <a:ea typeface="+mn-ea"/>
                <a:cs typeface="+mn-cs"/>
              </a:rPr>
              <a:t> stimulation and flow cytometry</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Although a strong positive trend was observed in both Kisumu and Nandi study groups, where low viral loads were associated with a higher degree of degranulation, this was not statistically significant. However, the least positive regression coefficient was observed in eBL study population who had high viral load. </a:t>
            </a:r>
          </a:p>
          <a:p>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endParaRPr lang="en-US" b="1" dirty="0"/>
          </a:p>
        </p:txBody>
      </p:sp>
      <p:sp>
        <p:nvSpPr>
          <p:cNvPr id="4" name="Slide Number Placeholder 3"/>
          <p:cNvSpPr>
            <a:spLocks noGrp="1"/>
          </p:cNvSpPr>
          <p:nvPr>
            <p:ph type="sldNum" sz="quarter" idx="10"/>
          </p:nvPr>
        </p:nvSpPr>
        <p:spPr/>
        <p:txBody>
          <a:bodyPr/>
          <a:lstStyle/>
          <a:p>
            <a:fld id="{97861473-9835-5E4E-B812-688E56D05B20}" type="slidenum">
              <a:rPr lang="en-US" smtClean="0"/>
              <a:t>24</a:t>
            </a:fld>
            <a:endParaRPr lang="en-US"/>
          </a:p>
        </p:txBody>
      </p:sp>
    </p:spTree>
    <p:extLst>
      <p:ext uri="{BB962C8B-B14F-4D97-AF65-F5344CB8AC3E}">
        <p14:creationId xmlns:p14="http://schemas.microsoft.com/office/powerpoint/2010/main" val="2723541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association between IFN-γ and EBV viral loads in response to EBNA1 in NK cells. It was observed that these two events were mutually independent despite the children from malaria holoendemic regions having high viral loads concomitant with low EBNA1 specific IFN-γ response. However an increase in positive coefficient of regression was observed from eBL to Kisumu and to Nandi </a:t>
            </a:r>
            <a:endParaRPr lang="en-US" dirty="0"/>
          </a:p>
        </p:txBody>
      </p:sp>
      <p:sp>
        <p:nvSpPr>
          <p:cNvPr id="4" name="Slide Number Placeholder 3"/>
          <p:cNvSpPr>
            <a:spLocks noGrp="1"/>
          </p:cNvSpPr>
          <p:nvPr>
            <p:ph type="sldNum" sz="quarter" idx="10"/>
          </p:nvPr>
        </p:nvSpPr>
        <p:spPr/>
        <p:txBody>
          <a:bodyPr/>
          <a:lstStyle/>
          <a:p>
            <a:fld id="{97861473-9835-5E4E-B812-688E56D05B20}" type="slidenum">
              <a:rPr lang="en-US" smtClean="0"/>
              <a:t>25</a:t>
            </a:fld>
            <a:endParaRPr lang="en-US"/>
          </a:p>
        </p:txBody>
      </p:sp>
    </p:spTree>
    <p:extLst>
      <p:ext uri="{BB962C8B-B14F-4D97-AF65-F5344CB8AC3E}">
        <p14:creationId xmlns:p14="http://schemas.microsoft.com/office/powerpoint/2010/main" val="2422051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dirty="0" smtClean="0">
                <a:latin typeface="Arial" panose="020B0604020202020204" pitchFamily="34" charset="0"/>
                <a:cs typeface="Arial" panose="020B0604020202020204" pitchFamily="34" charset="0"/>
              </a:rPr>
              <a:t>eBL</a:t>
            </a:r>
            <a:r>
              <a:rPr lang="en-US" sz="1200" b="1" baseline="0" dirty="0" smtClean="0">
                <a:latin typeface="Arial" panose="020B0604020202020204" pitchFamily="34" charset="0"/>
                <a:cs typeface="Arial" panose="020B0604020202020204" pitchFamily="34" charset="0"/>
              </a:rPr>
              <a:t>&gt; most common, and account to over 74% of African </a:t>
            </a:r>
            <a:r>
              <a:rPr lang="en-US" sz="1200" b="1" baseline="0" dirty="0" err="1" smtClean="0">
                <a:latin typeface="Arial" panose="020B0604020202020204" pitchFamily="34" charset="0"/>
                <a:cs typeface="Arial" panose="020B0604020202020204" pitchFamily="34" charset="0"/>
              </a:rPr>
              <a:t>pedriatic</a:t>
            </a:r>
            <a:r>
              <a:rPr lang="en-US" sz="1200" b="1" baseline="0" dirty="0" smtClean="0">
                <a:latin typeface="Arial" panose="020B0604020202020204" pitchFamily="34" charset="0"/>
                <a:cs typeface="Arial" panose="020B0604020202020204" pitchFamily="34" charset="0"/>
              </a:rPr>
              <a:t> cancer. (MacArthur 2007)</a:t>
            </a:r>
            <a:endParaRPr lang="en-US" sz="1200" b="1" dirty="0" smtClean="0">
              <a:latin typeface="Arial" panose="020B0604020202020204" pitchFamily="34" charset="0"/>
              <a:cs typeface="Arial" panose="020B0604020202020204" pitchFamily="34" charset="0"/>
            </a:endParaRPr>
          </a:p>
          <a:p>
            <a:pPr algn="just"/>
            <a:r>
              <a:rPr lang="en-US" sz="1200" b="1" dirty="0" smtClean="0">
                <a:latin typeface="Arial" panose="020B0604020202020204" pitchFamily="34" charset="0"/>
                <a:cs typeface="Arial" panose="020B0604020202020204" pitchFamily="34" charset="0"/>
              </a:rPr>
              <a:t>2 ubiquitous agents, EBV and </a:t>
            </a:r>
            <a:r>
              <a:rPr lang="en-US" sz="1200" b="1" i="1" dirty="0" smtClean="0">
                <a:latin typeface="Arial" panose="020B0604020202020204" pitchFamily="34" charset="0"/>
                <a:cs typeface="Arial" panose="020B0604020202020204" pitchFamily="34" charset="0"/>
              </a:rPr>
              <a:t>P. falciparum </a:t>
            </a:r>
            <a:r>
              <a:rPr lang="en-US" sz="1200" b="1" dirty="0" smtClean="0">
                <a:latin typeface="Arial" panose="020B0604020202020204" pitchFamily="34" charset="0"/>
                <a:cs typeface="Arial" panose="020B0604020202020204" pitchFamily="34" charset="0"/>
              </a:rPr>
              <a:t>involved in its etiology. In the African</a:t>
            </a:r>
            <a:r>
              <a:rPr lang="en-US" sz="1200" b="1" baseline="0" dirty="0" smtClean="0">
                <a:latin typeface="Arial" panose="020B0604020202020204" pitchFamily="34" charset="0"/>
                <a:cs typeface="Arial" panose="020B0604020202020204" pitchFamily="34" charset="0"/>
              </a:rPr>
              <a:t>, about 99% get infected with EBV by the age of 6 month. While in developing countries most individuals are infected during adolescence. </a:t>
            </a:r>
            <a:r>
              <a:rPr lang="en-US" sz="1200" b="1" dirty="0" smtClean="0">
                <a:latin typeface="Arial" panose="020B0604020202020204" pitchFamily="34" charset="0"/>
                <a:cs typeface="Arial" panose="020B0604020202020204" pitchFamily="34" charset="0"/>
              </a:rPr>
              <a:t>The disease has high proliferative index that is its tumor doubling characteristic</a:t>
            </a:r>
            <a:r>
              <a:rPr lang="en-US" sz="1200" b="1" baseline="0" dirty="0" smtClean="0">
                <a:latin typeface="Arial" panose="020B0604020202020204" pitchFamily="34" charset="0"/>
                <a:cs typeface="Arial" panose="020B0604020202020204" pitchFamily="34" charset="0"/>
              </a:rPr>
              <a:t> within 24 hours</a:t>
            </a:r>
            <a:r>
              <a:rPr lang="en-US" sz="1200" b="1" dirty="0" smtClean="0">
                <a:latin typeface="Arial" panose="020B0604020202020204" pitchFamily="34" charset="0"/>
                <a:cs typeface="Arial" panose="020B0604020202020204" pitchFamily="34" charset="0"/>
              </a:rPr>
              <a:t> and its high prevalence (1:10,000)</a:t>
            </a:r>
            <a:r>
              <a:rPr lang="en-US" sz="1200" b="1" baseline="0" dirty="0" smtClean="0">
                <a:latin typeface="Arial" panose="020B0604020202020204" pitchFamily="34" charset="0"/>
                <a:cs typeface="Arial" panose="020B0604020202020204" pitchFamily="34" charset="0"/>
              </a:rPr>
              <a:t> at this regions </a:t>
            </a:r>
            <a:r>
              <a:rPr lang="en-US" sz="1200" b="1" dirty="0" smtClean="0">
                <a:latin typeface="Arial" panose="020B0604020202020204" pitchFamily="34" charset="0"/>
                <a:cs typeface="Arial" panose="020B0604020202020204" pitchFamily="34" charset="0"/>
              </a:rPr>
              <a:t>hence of great public health. Peak incidence age of 4-9 years.</a:t>
            </a:r>
            <a:r>
              <a:rPr lang="en-US" sz="1200" b="1" baseline="0" dirty="0" smtClean="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The exact etiological mechanisms underlying eBL, remains unknown.</a:t>
            </a:r>
          </a:p>
          <a:p>
            <a:pPr marL="0" marR="0" indent="0" algn="just" defTabSz="457200" rtl="0" eaLnBrk="1" fontAlgn="auto" latinLnBrk="0" hangingPunct="1">
              <a:lnSpc>
                <a:spcPct val="100000"/>
              </a:lnSpc>
              <a:spcBef>
                <a:spcPts val="0"/>
              </a:spcBef>
              <a:spcAft>
                <a:spcPts val="0"/>
              </a:spcAft>
              <a:buClrTx/>
              <a:buSzTx/>
              <a:buFontTx/>
              <a:buNone/>
              <a:tabLst/>
              <a:defRPr/>
            </a:pPr>
            <a:r>
              <a:rPr lang="en-US" sz="1600" b="1" dirty="0" smtClean="0">
                <a:latin typeface="Arial" panose="020B0604020202020204" pitchFamily="34" charset="0"/>
                <a:cs typeface="Arial" panose="020B0604020202020204" pitchFamily="34" charset="0"/>
              </a:rPr>
              <a:t>Children from malaria holoendemic regions have been shown to have dysfunctional T cell in respect to immune control of EBV  latent and lytic antigens </a:t>
            </a:r>
            <a:r>
              <a:rPr lang="en-US" sz="1200" b="1" dirty="0" smtClean="0">
                <a:latin typeface="Arial" panose="020B0604020202020204" pitchFamily="34" charset="0"/>
                <a:cs typeface="Arial" panose="020B0604020202020204" pitchFamily="34" charset="0"/>
              </a:rPr>
              <a:t>(</a:t>
            </a:r>
            <a:r>
              <a:rPr lang="en-US" sz="1200" b="1" i="1" dirty="0" smtClean="0">
                <a:latin typeface="Arial" panose="020B0604020202020204" pitchFamily="34" charset="0"/>
                <a:cs typeface="Arial" panose="020B0604020202020204" pitchFamily="34" charset="0"/>
              </a:rPr>
              <a:t>Moormann et al., 2007</a:t>
            </a:r>
            <a:r>
              <a:rPr lang="en-US" sz="1200" b="1" dirty="0" smtClean="0">
                <a:latin typeface="Arial" panose="020B0604020202020204" pitchFamily="34" charset="0"/>
                <a:cs typeface="Arial" panose="020B0604020202020204" pitchFamily="34" charset="0"/>
              </a:rPr>
              <a:t>) . The immunomodulatory role of </a:t>
            </a:r>
            <a:r>
              <a:rPr lang="en-US" sz="1200" b="1" i="1" dirty="0" smtClean="0">
                <a:latin typeface="Arial" panose="020B0604020202020204" pitchFamily="34" charset="0"/>
                <a:cs typeface="Arial" panose="020B0604020202020204" pitchFamily="34" charset="0"/>
              </a:rPr>
              <a:t>P. falciparum</a:t>
            </a:r>
            <a:r>
              <a:rPr lang="en-US" sz="1200" b="1" dirty="0" smtClean="0">
                <a:latin typeface="Arial" panose="020B0604020202020204" pitchFamily="34" charset="0"/>
                <a:cs typeface="Arial" panose="020B0604020202020204" pitchFamily="34" charset="0"/>
              </a:rPr>
              <a:t> on NK cell function has not been studied in the context of EBV infection and eBL lymphomagenesis. </a:t>
            </a:r>
          </a:p>
          <a:p>
            <a:pPr algn="just"/>
            <a:endParaRPr lang="en-US" sz="12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7861473-9835-5E4E-B812-688E56D05B20}" type="slidenum">
              <a:rPr lang="en-US" smtClean="0"/>
              <a:t>2</a:t>
            </a:fld>
            <a:endParaRPr lang="en-US"/>
          </a:p>
        </p:txBody>
      </p:sp>
    </p:spTree>
    <p:extLst>
      <p:ext uri="{BB962C8B-B14F-4D97-AF65-F5344CB8AC3E}">
        <p14:creationId xmlns:p14="http://schemas.microsoft.com/office/powerpoint/2010/main" val="550338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association between EBNA1 specific PD-1 expression and EBV viral loads in response to EBNA1 in NK cells was analyzed by regression analysis. It was observed that these two events were mutually independent in both eBL and Nandi study groups. However in the Kisumu children, it was observed that high viral loads was concomitantly associated with high EBNA1 specific PD-1 response </a:t>
            </a:r>
            <a:endParaRPr lang="en-US" dirty="0"/>
          </a:p>
        </p:txBody>
      </p:sp>
      <p:sp>
        <p:nvSpPr>
          <p:cNvPr id="4" name="Slide Number Placeholder 3"/>
          <p:cNvSpPr>
            <a:spLocks noGrp="1"/>
          </p:cNvSpPr>
          <p:nvPr>
            <p:ph type="sldNum" sz="quarter" idx="10"/>
          </p:nvPr>
        </p:nvSpPr>
        <p:spPr/>
        <p:txBody>
          <a:bodyPr/>
          <a:lstStyle/>
          <a:p>
            <a:fld id="{97861473-9835-5E4E-B812-688E56D05B20}" type="slidenum">
              <a:rPr lang="en-US" smtClean="0"/>
              <a:t>26</a:t>
            </a:fld>
            <a:endParaRPr lang="en-US"/>
          </a:p>
        </p:txBody>
      </p:sp>
    </p:spTree>
    <p:extLst>
      <p:ext uri="{BB962C8B-B14F-4D97-AF65-F5344CB8AC3E}">
        <p14:creationId xmlns:p14="http://schemas.microsoft.com/office/powerpoint/2010/main" val="3885450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b="1" kern="1200" dirty="0" smtClean="0">
                <a:solidFill>
                  <a:schemeClr val="tx1"/>
                </a:solidFill>
                <a:effectLst/>
                <a:latin typeface="+mn-lt"/>
                <a:ea typeface="+mn-ea"/>
                <a:cs typeface="+mn-cs"/>
              </a:rPr>
              <a:t>It was observed that malaria possibly modulated the quality of response to EBNA1 where children from malaria hypoendemic region had higher IFN-</a:t>
            </a:r>
            <a:r>
              <a:rPr lang="en-US" sz="1200" b="1" kern="1200" dirty="0" smtClean="0">
                <a:solidFill>
                  <a:schemeClr val="tx1"/>
                </a:solidFill>
                <a:effectLst/>
                <a:latin typeface="+mn-lt"/>
                <a:ea typeface="+mn-ea"/>
                <a:cs typeface="+mn-cs"/>
                <a:sym typeface="Symbol" panose="05050102010706020507" pitchFamily="18" charset="2"/>
              </a:rPr>
              <a:t></a:t>
            </a:r>
            <a:r>
              <a:rPr lang="en-US" sz="1200" b="1" kern="1200" dirty="0" smtClean="0">
                <a:solidFill>
                  <a:schemeClr val="tx1"/>
                </a:solidFill>
                <a:effectLst/>
                <a:latin typeface="+mn-lt"/>
                <a:ea typeface="+mn-ea"/>
                <a:cs typeface="+mn-cs"/>
              </a:rPr>
              <a:t> frequencies to EBNA1 while maintaining low response to MSP-1, a malaria antigen, consistent with past studies (</a:t>
            </a:r>
            <a:r>
              <a:rPr lang="en-US" sz="1200" b="1" i="1" kern="1200" dirty="0" smtClean="0">
                <a:solidFill>
                  <a:schemeClr val="tx1"/>
                </a:solidFill>
                <a:effectLst/>
                <a:latin typeface="+mn-lt"/>
                <a:ea typeface="+mn-ea"/>
                <a:cs typeface="+mn-cs"/>
              </a:rPr>
              <a:t>Dent et al., 2009</a:t>
            </a:r>
            <a:r>
              <a:rPr lang="en-US" sz="1200" b="1" kern="1200" dirty="0" smtClean="0">
                <a:solidFill>
                  <a:schemeClr val="tx1"/>
                </a:solidFill>
                <a:effectLst/>
                <a:latin typeface="+mn-lt"/>
                <a:ea typeface="+mn-ea"/>
                <a:cs typeface="+mn-cs"/>
              </a:rPr>
              <a:t>)</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b="1" dirty="0" smtClean="0"/>
              <a:t>children from malaria holoendemic region had higher MSP-1specific IFN-</a:t>
            </a:r>
            <a:r>
              <a:rPr lang="en-US" sz="1200" b="1" dirty="0" smtClean="0">
                <a:sym typeface="Symbol" panose="05050102010706020507" pitchFamily="18" charset="2"/>
              </a:rPr>
              <a:t></a:t>
            </a:r>
            <a:r>
              <a:rPr lang="en-US" sz="1200" b="1" dirty="0" smtClean="0"/>
              <a:t> responses as a function of memory (</a:t>
            </a:r>
            <a:r>
              <a:rPr lang="en-US" sz="1200" b="1" i="1" dirty="0" smtClean="0"/>
              <a:t>Chelimo et al., 2011</a:t>
            </a:r>
            <a:r>
              <a:rPr lang="en-US" sz="1200" b="1" dirty="0" smtClean="0"/>
              <a:t>) due to high malaria transmission</a:t>
            </a:r>
            <a:endParaRPr lang="en-US" sz="1200" b="1" dirty="0" smtClean="0">
              <a:latin typeface="Arial" panose="020B0604020202020204" pitchFamily="34" charset="0"/>
              <a:cs typeface="Arial" panose="020B0604020202020204" pitchFamily="34" charset="0"/>
            </a:endParaRP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b="1" kern="1200" dirty="0" smtClean="0">
                <a:solidFill>
                  <a:schemeClr val="tx1"/>
                </a:solidFill>
                <a:effectLst/>
                <a:latin typeface="+mn-lt"/>
                <a:ea typeface="+mn-ea"/>
                <a:cs typeface="+mn-cs"/>
              </a:rPr>
              <a:t>The low IFN-</a:t>
            </a:r>
            <a:r>
              <a:rPr lang="en-US" sz="1200" b="1" kern="1200" dirty="0" smtClean="0">
                <a:solidFill>
                  <a:schemeClr val="tx1"/>
                </a:solidFill>
                <a:effectLst/>
                <a:latin typeface="+mn-lt"/>
                <a:ea typeface="+mn-ea"/>
                <a:cs typeface="+mn-cs"/>
                <a:sym typeface="Symbol" panose="05050102010706020507" pitchFamily="18" charset="2"/>
              </a:rPr>
              <a:t></a:t>
            </a:r>
            <a:r>
              <a:rPr lang="en-US" sz="1200" b="1" kern="1200" dirty="0" smtClean="0">
                <a:solidFill>
                  <a:schemeClr val="tx1"/>
                </a:solidFill>
                <a:effectLst/>
                <a:latin typeface="+mn-lt"/>
                <a:ea typeface="+mn-ea"/>
                <a:cs typeface="+mn-cs"/>
              </a:rPr>
              <a:t> responses to EBNA-1 in malaria holoendemic children could be due to progressive loss of EBV specific immunity as previously reported </a:t>
            </a:r>
            <a:r>
              <a:rPr lang="en-US" sz="1200" b="1" i="1" kern="1200" dirty="0" smtClean="0">
                <a:solidFill>
                  <a:schemeClr val="tx1"/>
                </a:solidFill>
                <a:effectLst/>
                <a:latin typeface="+mn-lt"/>
                <a:ea typeface="+mn-ea"/>
                <a:cs typeface="+mn-cs"/>
              </a:rPr>
              <a:t>(</a:t>
            </a:r>
            <a:r>
              <a:rPr lang="en-US" sz="1200" b="1" i="1" kern="1200" dirty="0" err="1" smtClean="0">
                <a:solidFill>
                  <a:schemeClr val="tx1"/>
                </a:solidFill>
                <a:effectLst/>
                <a:latin typeface="+mn-lt"/>
                <a:ea typeface="+mn-ea"/>
                <a:cs typeface="+mn-cs"/>
              </a:rPr>
              <a:t>Angelosanto</a:t>
            </a:r>
            <a:r>
              <a:rPr lang="en-US" sz="1200" b="1" i="1" kern="1200" dirty="0" smtClean="0">
                <a:solidFill>
                  <a:schemeClr val="tx1"/>
                </a:solidFill>
                <a:effectLst/>
                <a:latin typeface="+mn-lt"/>
                <a:ea typeface="+mn-ea"/>
                <a:cs typeface="+mn-cs"/>
              </a:rPr>
              <a:t>, Blackburn, Crawford, &amp; Wherry, 2012)</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b="1" kern="1200" dirty="0" smtClean="0">
                <a:solidFill>
                  <a:schemeClr val="tx1"/>
                </a:solidFill>
                <a:effectLst/>
                <a:latin typeface="+mn-lt"/>
                <a:ea typeface="+mn-ea"/>
                <a:cs typeface="+mn-cs"/>
              </a:rPr>
              <a:t>On the other hand, children from malaria hypoendemic region did</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not have sufficient memory to malaria and hence the low MSP-1 specific immune response. However, they did</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have high EBNA1 specific IFN-</a:t>
            </a:r>
            <a:r>
              <a:rPr lang="en-US" sz="1200" b="1" kern="1200" dirty="0" smtClean="0">
                <a:solidFill>
                  <a:schemeClr val="tx1"/>
                </a:solidFill>
                <a:effectLst/>
                <a:latin typeface="+mn-lt"/>
                <a:ea typeface="+mn-ea"/>
                <a:cs typeface="+mn-cs"/>
                <a:sym typeface="Symbol" panose="05050102010706020507" pitchFamily="18" charset="2"/>
              </a:rPr>
              <a:t></a:t>
            </a:r>
            <a:r>
              <a:rPr lang="en-US" sz="1200" b="1" kern="1200" dirty="0" smtClean="0">
                <a:solidFill>
                  <a:schemeClr val="tx1"/>
                </a:solidFill>
                <a:effectLst/>
                <a:latin typeface="+mn-lt"/>
                <a:ea typeface="+mn-ea"/>
                <a:cs typeface="+mn-cs"/>
              </a:rPr>
              <a:t> NK cell response as a function of memory (</a:t>
            </a:r>
            <a:r>
              <a:rPr lang="en-US" sz="1200" b="1" i="1" kern="1200" dirty="0" err="1" smtClean="0">
                <a:solidFill>
                  <a:schemeClr val="tx1"/>
                </a:solidFill>
                <a:effectLst/>
                <a:latin typeface="+mn-lt"/>
                <a:ea typeface="+mn-ea"/>
                <a:cs typeface="+mn-cs"/>
              </a:rPr>
              <a:t>Piriou</a:t>
            </a:r>
            <a:r>
              <a:rPr lang="en-US" sz="1200" b="1" i="1" kern="1200" dirty="0" smtClean="0">
                <a:solidFill>
                  <a:schemeClr val="tx1"/>
                </a:solidFill>
                <a:effectLst/>
                <a:latin typeface="+mn-lt"/>
                <a:ea typeface="+mn-ea"/>
                <a:cs typeface="+mn-cs"/>
              </a:rPr>
              <a:t> et al., 2009</a:t>
            </a:r>
            <a:r>
              <a:rPr lang="en-US" sz="1200" b="1" kern="1200" dirty="0" smtClean="0">
                <a:solidFill>
                  <a:schemeClr val="tx1"/>
                </a:solidFill>
                <a:effectLst/>
                <a:latin typeface="+mn-lt"/>
                <a:ea typeface="+mn-ea"/>
                <a:cs typeface="+mn-cs"/>
              </a:rPr>
              <a:t>) and further  they are free from high malaria transmission which modulates immunity to EBV. </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b="1" kern="1200" dirty="0" smtClean="0">
                <a:solidFill>
                  <a:schemeClr val="tx1"/>
                </a:solidFill>
                <a:effectLst/>
                <a:latin typeface="+mn-lt"/>
                <a:ea typeface="+mn-ea"/>
                <a:cs typeface="+mn-cs"/>
              </a:rPr>
              <a:t>It was observed that children from malaria hypoendemic region that is Nandi had an increased CD107a EBNA1-specific NK cell degranulation activity or capacity compared to holoendemic and eBL children. However this was not the case for MSP-1 specific CD107a producing NK cells since the differences were not significant in malaria holoendemic, hypoendemic and in eBL children which seems to be consistent with previous studies that investigated the functional activities of CD107a in T cell immunity in malaria infections (</a:t>
            </a:r>
            <a:r>
              <a:rPr lang="en-US" sz="1200" b="1" i="1" kern="1200" dirty="0" err="1" smtClean="0">
                <a:solidFill>
                  <a:schemeClr val="tx1"/>
                </a:solidFill>
                <a:effectLst/>
                <a:latin typeface="+mn-lt"/>
                <a:ea typeface="+mn-ea"/>
                <a:cs typeface="+mn-cs"/>
              </a:rPr>
              <a:t>Bijker</a:t>
            </a:r>
            <a:r>
              <a:rPr lang="en-US" sz="1200" b="1" i="1" kern="1200" dirty="0" smtClean="0">
                <a:solidFill>
                  <a:schemeClr val="tx1"/>
                </a:solidFill>
                <a:effectLst/>
                <a:latin typeface="+mn-lt"/>
                <a:ea typeface="+mn-ea"/>
                <a:cs typeface="+mn-cs"/>
              </a:rPr>
              <a:t> et al., 2014</a:t>
            </a:r>
            <a:r>
              <a:rPr lang="en-US" sz="1200" b="1" kern="1200" dirty="0" smtClean="0">
                <a:solidFill>
                  <a:schemeClr val="tx1"/>
                </a:solidFill>
                <a:effectLst/>
                <a:latin typeface="+mn-lt"/>
                <a:ea typeface="+mn-ea"/>
                <a:cs typeface="+mn-cs"/>
              </a:rPr>
              <a:t>).</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b="1" kern="1200" dirty="0" smtClean="0">
                <a:solidFill>
                  <a:schemeClr val="tx1"/>
                </a:solidFill>
                <a:effectLst/>
                <a:latin typeface="+mn-lt"/>
                <a:ea typeface="+mn-ea"/>
                <a:cs typeface="+mn-cs"/>
              </a:rPr>
              <a:t>To compensate for the weakness shown above where the levels of released granzyme B and perforin were not investigated, this study instead measured the levels of NK cell associated programmed cell death-1 (PD-1) in response to EBNA1 and MSP-1 stimulation</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b="1" kern="1200" dirty="0" smtClean="0">
                <a:solidFill>
                  <a:schemeClr val="tx1"/>
                </a:solidFill>
                <a:effectLst/>
                <a:latin typeface="+mn-lt"/>
                <a:ea typeface="+mn-ea"/>
                <a:cs typeface="+mn-cs"/>
              </a:rPr>
              <a:t>It is known that PD-1 can either act as a marker of exhaustion or activation </a:t>
            </a:r>
            <a:r>
              <a:rPr lang="en-US" sz="1200" b="1" i="1" kern="1200" dirty="0" smtClean="0">
                <a:solidFill>
                  <a:schemeClr val="tx1"/>
                </a:solidFill>
                <a:effectLst/>
                <a:latin typeface="+mn-lt"/>
                <a:ea typeface="+mn-ea"/>
                <a:cs typeface="+mn-cs"/>
              </a:rPr>
              <a:t>(</a:t>
            </a:r>
            <a:r>
              <a:rPr lang="en-US" sz="1200" b="1" i="1" kern="1200" dirty="0" err="1" smtClean="0">
                <a:solidFill>
                  <a:schemeClr val="tx1"/>
                </a:solidFill>
                <a:effectLst/>
                <a:latin typeface="+mn-lt"/>
                <a:ea typeface="+mn-ea"/>
                <a:cs typeface="+mn-cs"/>
              </a:rPr>
              <a:t>Hofmeyer</a:t>
            </a:r>
            <a:r>
              <a:rPr lang="en-US" sz="1200" b="1" i="1" kern="1200" dirty="0" smtClean="0">
                <a:solidFill>
                  <a:schemeClr val="tx1"/>
                </a:solidFill>
                <a:effectLst/>
                <a:latin typeface="+mn-lt"/>
                <a:ea typeface="+mn-ea"/>
                <a:cs typeface="+mn-cs"/>
              </a:rPr>
              <a:t>, Jeon, &amp; </a:t>
            </a:r>
            <a:r>
              <a:rPr lang="en-US" sz="1200" b="1" i="1" kern="1200" dirty="0" err="1" smtClean="0">
                <a:solidFill>
                  <a:schemeClr val="tx1"/>
                </a:solidFill>
                <a:effectLst/>
                <a:latin typeface="+mn-lt"/>
                <a:ea typeface="+mn-ea"/>
                <a:cs typeface="+mn-cs"/>
              </a:rPr>
              <a:t>Zang</a:t>
            </a:r>
            <a:r>
              <a:rPr lang="en-US" sz="1200" b="1" i="1" kern="1200" dirty="0" smtClean="0">
                <a:solidFill>
                  <a:schemeClr val="tx1"/>
                </a:solidFill>
                <a:effectLst/>
                <a:latin typeface="+mn-lt"/>
                <a:ea typeface="+mn-ea"/>
                <a:cs typeface="+mn-cs"/>
              </a:rPr>
              <a:t>, 2011</a:t>
            </a:r>
            <a:r>
              <a:rPr lang="en-US" sz="1200" b="1" kern="1200" dirty="0" smtClean="0">
                <a:solidFill>
                  <a:schemeClr val="tx1"/>
                </a:solidFill>
                <a:effectLst/>
                <a:latin typeface="+mn-lt"/>
                <a:ea typeface="+mn-ea"/>
                <a:cs typeface="+mn-cs"/>
              </a:rPr>
              <a:t>). It was observed that children presenting with eBL who were residents of malaria holoendemic region had significantly higher MSP-1 and EBNA-1 PD-1 specific NK cell activity than those from a malaria hypoendemic region (Nandi County</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7861473-9835-5E4E-B812-688E56D05B20}" type="slidenum">
              <a:rPr lang="en-US" smtClean="0"/>
              <a:t>27</a:t>
            </a:fld>
            <a:endParaRPr lang="en-US"/>
          </a:p>
        </p:txBody>
      </p:sp>
    </p:spTree>
    <p:extLst>
      <p:ext uri="{BB962C8B-B14F-4D97-AF65-F5344CB8AC3E}">
        <p14:creationId xmlns:p14="http://schemas.microsoft.com/office/powerpoint/2010/main" val="2148294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1" kern="1200" dirty="0" smtClean="0">
                <a:solidFill>
                  <a:schemeClr val="tx1"/>
                </a:solidFill>
                <a:effectLst/>
                <a:latin typeface="Arial" panose="020B0604020202020204" pitchFamily="34" charset="0"/>
                <a:ea typeface="+mn-ea"/>
                <a:cs typeface="Arial" panose="020B0604020202020204" pitchFamily="34" charset="0"/>
              </a:rPr>
              <a:t>This finding is consistent with previous studies that have associated the chronic immune stimulation and dysregulation with high EBV viral loads </a:t>
            </a:r>
            <a:r>
              <a:rPr lang="en-US" sz="1200" b="1" i="1" kern="1200" dirty="0" smtClean="0">
                <a:solidFill>
                  <a:schemeClr val="tx1"/>
                </a:solidFill>
                <a:effectLst/>
                <a:latin typeface="Arial" panose="020B0604020202020204" pitchFamily="34" charset="0"/>
                <a:ea typeface="+mn-ea"/>
                <a:cs typeface="Arial" panose="020B0604020202020204" pitchFamily="34" charset="0"/>
              </a:rPr>
              <a:t>(</a:t>
            </a:r>
            <a:r>
              <a:rPr lang="en-US" sz="1200" b="1" i="1" kern="1200" dirty="0" err="1" smtClean="0">
                <a:solidFill>
                  <a:schemeClr val="tx1"/>
                </a:solidFill>
                <a:effectLst/>
                <a:latin typeface="Arial" panose="020B0604020202020204" pitchFamily="34" charset="0"/>
                <a:ea typeface="+mn-ea"/>
                <a:cs typeface="Arial" panose="020B0604020202020204" pitchFamily="34" charset="0"/>
              </a:rPr>
              <a:t>Bagni</a:t>
            </a:r>
            <a:r>
              <a:rPr lang="en-US" sz="1200" b="1" i="1" kern="1200" dirty="0" smtClean="0">
                <a:solidFill>
                  <a:schemeClr val="tx1"/>
                </a:solidFill>
                <a:effectLst/>
                <a:latin typeface="Arial" panose="020B0604020202020204" pitchFamily="34" charset="0"/>
                <a:ea typeface="+mn-ea"/>
                <a:cs typeface="Arial" panose="020B0604020202020204" pitchFamily="34" charset="0"/>
              </a:rPr>
              <a:t> &amp; </a:t>
            </a:r>
            <a:r>
              <a:rPr lang="en-US" sz="1200" b="1" i="1" kern="1200" dirty="0" err="1" smtClean="0">
                <a:solidFill>
                  <a:schemeClr val="tx1"/>
                </a:solidFill>
                <a:effectLst/>
                <a:latin typeface="Arial" panose="020B0604020202020204" pitchFamily="34" charset="0"/>
                <a:ea typeface="+mn-ea"/>
                <a:cs typeface="Arial" panose="020B0604020202020204" pitchFamily="34" charset="0"/>
              </a:rPr>
              <a:t>Whitby</a:t>
            </a:r>
            <a:r>
              <a:rPr lang="en-US" sz="1200" b="1" i="1" kern="1200" dirty="0" smtClean="0">
                <a:solidFill>
                  <a:schemeClr val="tx1"/>
                </a:solidFill>
                <a:effectLst/>
                <a:latin typeface="Arial" panose="020B0604020202020204" pitchFamily="34" charset="0"/>
                <a:ea typeface="+mn-ea"/>
                <a:cs typeface="Arial" panose="020B0604020202020204" pitchFamily="34" charset="0"/>
              </a:rPr>
              <a:t>, 2012; Moormann et al., 2009</a:t>
            </a:r>
            <a:r>
              <a:rPr lang="en-US" sz="1200" b="1" kern="1200" dirty="0" smtClean="0">
                <a:solidFill>
                  <a:schemeClr val="tx1"/>
                </a:solidFill>
                <a:effectLst/>
                <a:latin typeface="Arial" panose="020B0604020202020204" pitchFamily="34" charset="0"/>
                <a:ea typeface="+mn-ea"/>
                <a:cs typeface="Arial" panose="020B0604020202020204" pitchFamily="34" charset="0"/>
              </a:rPr>
              <a:t>).</a:t>
            </a:r>
          </a:p>
          <a:p>
            <a:pPr marL="228600" indent="-228600">
              <a:buAutoNum type="arabicPeriod"/>
            </a:pPr>
            <a:r>
              <a:rPr lang="en-US" sz="1200" b="1" kern="1200" dirty="0" smtClean="0">
                <a:solidFill>
                  <a:schemeClr val="tx1"/>
                </a:solidFill>
                <a:effectLst/>
                <a:latin typeface="Arial" panose="020B0604020202020204" pitchFamily="34" charset="0"/>
                <a:ea typeface="+mn-ea"/>
                <a:cs typeface="Arial" panose="020B0604020202020204" pitchFamily="34" charset="0"/>
              </a:rPr>
              <a:t>African children are usually infected with EBV early in life (</a:t>
            </a:r>
            <a:r>
              <a:rPr lang="en-US" sz="1200" b="1" i="1" kern="1200" dirty="0" err="1" smtClean="0">
                <a:solidFill>
                  <a:schemeClr val="tx1"/>
                </a:solidFill>
                <a:effectLst/>
                <a:latin typeface="Arial" panose="020B0604020202020204" pitchFamily="34" charset="0"/>
                <a:ea typeface="+mn-ea"/>
                <a:cs typeface="Arial" panose="020B0604020202020204" pitchFamily="34" charset="0"/>
              </a:rPr>
              <a:t>Piriou</a:t>
            </a:r>
            <a:r>
              <a:rPr lang="en-US" sz="1200" b="1" i="1" kern="1200" dirty="0" smtClean="0">
                <a:solidFill>
                  <a:schemeClr val="tx1"/>
                </a:solidFill>
                <a:effectLst/>
                <a:latin typeface="Arial" panose="020B0604020202020204" pitchFamily="34" charset="0"/>
                <a:ea typeface="+mn-ea"/>
                <a:cs typeface="Arial" panose="020B0604020202020204" pitchFamily="34" charset="0"/>
              </a:rPr>
              <a:t> et al., 2012</a:t>
            </a:r>
            <a:r>
              <a:rPr lang="en-US" sz="1200" b="1" kern="1200" dirty="0" smtClean="0">
                <a:solidFill>
                  <a:schemeClr val="tx1"/>
                </a:solidFill>
                <a:effectLst/>
                <a:latin typeface="Arial" panose="020B0604020202020204" pitchFamily="34" charset="0"/>
                <a:ea typeface="+mn-ea"/>
                <a:cs typeface="Arial" panose="020B0604020202020204" pitchFamily="34" charset="0"/>
              </a:rPr>
              <a:t>) and those from malaria holoendemic regions shows high viral loads which have been indicated as one of the biomarkers towards eBL development.</a:t>
            </a:r>
          </a:p>
          <a:p>
            <a:pPr marL="228600" indent="-228600">
              <a:buAutoNum type="arabicPeriod"/>
            </a:pPr>
            <a:r>
              <a:rPr lang="en-US" sz="1200" b="1" kern="1200" dirty="0" smtClean="0">
                <a:solidFill>
                  <a:schemeClr val="tx1"/>
                </a:solidFill>
                <a:effectLst/>
                <a:latin typeface="Arial" panose="020B0604020202020204" pitchFamily="34" charset="0"/>
                <a:ea typeface="+mn-ea"/>
                <a:cs typeface="Arial" panose="020B0604020202020204" pitchFamily="34" charset="0"/>
              </a:rPr>
              <a:t>The high EBV viral loads observed in the Kisumu children could possibly be due to the mutagenic activity of chronic </a:t>
            </a:r>
            <a:r>
              <a:rPr lang="en-US" sz="1200" b="1" i="1" kern="1200" dirty="0" smtClean="0">
                <a:solidFill>
                  <a:schemeClr val="tx1"/>
                </a:solidFill>
                <a:effectLst/>
                <a:latin typeface="Arial" panose="020B0604020202020204" pitchFamily="34" charset="0"/>
                <a:ea typeface="+mn-ea"/>
                <a:cs typeface="Arial" panose="020B0604020202020204" pitchFamily="34" charset="0"/>
              </a:rPr>
              <a:t>P falciparum</a:t>
            </a:r>
            <a:r>
              <a:rPr lang="en-US" sz="1200" b="1" kern="1200" dirty="0" smtClean="0">
                <a:solidFill>
                  <a:schemeClr val="tx1"/>
                </a:solidFill>
                <a:effectLst/>
                <a:latin typeface="Arial" panose="020B0604020202020204" pitchFamily="34" charset="0"/>
                <a:ea typeface="+mn-ea"/>
                <a:cs typeface="Arial" panose="020B0604020202020204" pitchFamily="34" charset="0"/>
              </a:rPr>
              <a:t> infection which increases the number of EBV infected B cells (</a:t>
            </a:r>
            <a:r>
              <a:rPr lang="en-US" sz="1200" b="1" i="1" kern="1200" dirty="0" smtClean="0">
                <a:solidFill>
                  <a:schemeClr val="tx1"/>
                </a:solidFill>
                <a:effectLst/>
                <a:latin typeface="Arial" panose="020B0604020202020204" pitchFamily="34" charset="0"/>
                <a:ea typeface="+mn-ea"/>
                <a:cs typeface="Arial" panose="020B0604020202020204" pitchFamily="34" charset="0"/>
              </a:rPr>
              <a:t>Asito et al., 2008</a:t>
            </a:r>
            <a:r>
              <a:rPr lang="en-US" sz="1200" b="1" kern="1200" dirty="0" smtClean="0">
                <a:solidFill>
                  <a:schemeClr val="tx1"/>
                </a:solidFill>
                <a:effectLst/>
                <a:latin typeface="Arial" panose="020B0604020202020204" pitchFamily="34" charset="0"/>
                <a:ea typeface="+mn-ea"/>
                <a:cs typeface="Arial" panose="020B0604020202020204" pitchFamily="34" charset="0"/>
              </a:rPr>
              <a:t>) as well as increasing the replicative activity of EBV </a:t>
            </a:r>
            <a:r>
              <a:rPr lang="en-US" sz="1200" b="1" i="1" kern="1200" dirty="0" smtClean="0">
                <a:solidFill>
                  <a:schemeClr val="tx1"/>
                </a:solidFill>
                <a:effectLst/>
                <a:latin typeface="Arial" panose="020B0604020202020204" pitchFamily="34" charset="0"/>
                <a:ea typeface="+mn-ea"/>
                <a:cs typeface="Arial" panose="020B0604020202020204" pitchFamily="34" charset="0"/>
              </a:rPr>
              <a:t>(</a:t>
            </a:r>
            <a:r>
              <a:rPr lang="en-US" sz="1200" b="1" i="1" kern="1200" dirty="0" err="1" smtClean="0">
                <a:solidFill>
                  <a:schemeClr val="tx1"/>
                </a:solidFill>
                <a:effectLst/>
                <a:latin typeface="Arial" panose="020B0604020202020204" pitchFamily="34" charset="0"/>
                <a:ea typeface="+mn-ea"/>
                <a:cs typeface="Arial" panose="020B0604020202020204" pitchFamily="34" charset="0"/>
              </a:rPr>
              <a:t>Donati</a:t>
            </a:r>
            <a:r>
              <a:rPr lang="en-US" sz="1200" b="1" i="1" kern="1200" dirty="0" smtClean="0">
                <a:solidFill>
                  <a:schemeClr val="tx1"/>
                </a:solidFill>
                <a:effectLst/>
                <a:latin typeface="Arial" panose="020B0604020202020204" pitchFamily="34" charset="0"/>
                <a:ea typeface="+mn-ea"/>
                <a:cs typeface="Arial" panose="020B0604020202020204" pitchFamily="34" charset="0"/>
              </a:rPr>
              <a:t> et al., 2004</a:t>
            </a:r>
            <a:r>
              <a:rPr lang="en-US" sz="1200" b="1" kern="1200" dirty="0" smtClean="0">
                <a:solidFill>
                  <a:schemeClr val="tx1"/>
                </a:solidFill>
                <a:effectLst/>
                <a:latin typeface="Arial" panose="020B0604020202020204" pitchFamily="34" charset="0"/>
                <a:ea typeface="+mn-ea"/>
                <a:cs typeface="Arial" panose="020B0604020202020204" pitchFamily="34" charset="0"/>
              </a:rPr>
              <a:t>) and hence high viral loads</a:t>
            </a:r>
          </a:p>
          <a:p>
            <a:pPr marL="228600" indent="-228600">
              <a:buAutoNum type="arabicPeriod"/>
            </a:pPr>
            <a:r>
              <a:rPr lang="en-US" sz="1200" b="1" kern="1200" dirty="0" smtClean="0">
                <a:solidFill>
                  <a:schemeClr val="tx1"/>
                </a:solidFill>
                <a:effectLst/>
                <a:latin typeface="+mn-lt"/>
                <a:ea typeface="+mn-ea"/>
                <a:cs typeface="+mn-cs"/>
              </a:rPr>
              <a:t>These findings are consistent with past published studies from Kenyan studies </a:t>
            </a:r>
            <a:r>
              <a:rPr lang="en-US" sz="1200" b="1" i="1" kern="1200" dirty="0" smtClean="0">
                <a:solidFill>
                  <a:schemeClr val="tx1"/>
                </a:solidFill>
                <a:effectLst/>
                <a:latin typeface="+mn-lt"/>
                <a:ea typeface="+mn-ea"/>
                <a:cs typeface="+mn-cs"/>
              </a:rPr>
              <a:t>(Moormann et al., 2005; </a:t>
            </a:r>
            <a:r>
              <a:rPr lang="en-US" sz="1200" b="1" i="1" kern="1200" dirty="0" err="1" smtClean="0">
                <a:solidFill>
                  <a:schemeClr val="tx1"/>
                </a:solidFill>
                <a:effectLst/>
                <a:latin typeface="+mn-lt"/>
                <a:ea typeface="+mn-ea"/>
                <a:cs typeface="+mn-cs"/>
              </a:rPr>
              <a:t>Piriou</a:t>
            </a:r>
            <a:r>
              <a:rPr lang="en-US" sz="1200" b="1" i="1" kern="1200" dirty="0" smtClean="0">
                <a:solidFill>
                  <a:schemeClr val="tx1"/>
                </a:solidFill>
                <a:effectLst/>
                <a:latin typeface="+mn-lt"/>
                <a:ea typeface="+mn-ea"/>
                <a:cs typeface="+mn-cs"/>
              </a:rPr>
              <a:t> et al., 2012</a:t>
            </a:r>
            <a:r>
              <a:rPr lang="en-US" sz="1200" b="1" kern="1200" dirty="0" smtClean="0">
                <a:solidFill>
                  <a:schemeClr val="tx1"/>
                </a:solidFill>
                <a:effectLst/>
                <a:latin typeface="+mn-lt"/>
                <a:ea typeface="+mn-ea"/>
                <a:cs typeface="+mn-cs"/>
              </a:rPr>
              <a:t>) as well as from elsewhere </a:t>
            </a:r>
            <a:r>
              <a:rPr lang="en-US" sz="1200" b="1" i="1" kern="1200" dirty="0" smtClean="0">
                <a:solidFill>
                  <a:schemeClr val="tx1"/>
                </a:solidFill>
                <a:effectLst/>
                <a:latin typeface="+mn-lt"/>
                <a:ea typeface="+mn-ea"/>
                <a:cs typeface="+mn-cs"/>
              </a:rPr>
              <a:t>(Aka et al., 2012; </a:t>
            </a:r>
            <a:r>
              <a:rPr lang="en-US" sz="1200" b="1" i="1" kern="1200" dirty="0" err="1" smtClean="0">
                <a:solidFill>
                  <a:schemeClr val="tx1"/>
                </a:solidFill>
                <a:effectLst/>
                <a:latin typeface="+mn-lt"/>
                <a:ea typeface="+mn-ea"/>
                <a:cs typeface="+mn-cs"/>
              </a:rPr>
              <a:t>Mbulaiteye</a:t>
            </a:r>
            <a:r>
              <a:rPr lang="en-US" sz="1200" b="1" i="1" kern="1200" dirty="0" smtClean="0">
                <a:solidFill>
                  <a:schemeClr val="tx1"/>
                </a:solidFill>
                <a:effectLst/>
                <a:latin typeface="+mn-lt"/>
                <a:ea typeface="+mn-ea"/>
                <a:cs typeface="+mn-cs"/>
              </a:rPr>
              <a:t>, 2013</a:t>
            </a:r>
            <a:r>
              <a:rPr lang="en-US" sz="1200" b="1" kern="1200" dirty="0" smtClean="0">
                <a:solidFill>
                  <a:schemeClr val="tx1"/>
                </a:solidFill>
                <a:effectLst/>
                <a:latin typeface="+mn-lt"/>
                <a:ea typeface="+mn-ea"/>
                <a:cs typeface="+mn-cs"/>
              </a:rPr>
              <a:t>). It could be this immune overstimulation that deregulates NK cells leading to low production of IFN-γ, degranulation as well as GrB expression as seem in the children from malaria holoendemic region</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7861473-9835-5E4E-B812-688E56D05B20}" type="slidenum">
              <a:rPr lang="en-US" smtClean="0"/>
              <a:t>28</a:t>
            </a:fld>
            <a:endParaRPr lang="en-US"/>
          </a:p>
        </p:txBody>
      </p:sp>
    </p:spTree>
    <p:extLst>
      <p:ext uri="{BB962C8B-B14F-4D97-AF65-F5344CB8AC3E}">
        <p14:creationId xmlns:p14="http://schemas.microsoft.com/office/powerpoint/2010/main" val="1827799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1" kern="1200" dirty="0" smtClean="0">
                <a:solidFill>
                  <a:schemeClr val="tx1"/>
                </a:solidFill>
                <a:effectLst/>
                <a:latin typeface="+mn-lt"/>
                <a:ea typeface="+mn-ea"/>
                <a:cs typeface="+mn-cs"/>
              </a:rPr>
              <a:t>Earlier studies had suggested that chronic malaria modulate the persistence of EBV and increase the risk for the development of eBL (</a:t>
            </a:r>
            <a:r>
              <a:rPr lang="en-US" sz="1200" b="1" i="1" kern="1200" dirty="0" smtClean="0">
                <a:solidFill>
                  <a:schemeClr val="tx1"/>
                </a:solidFill>
                <a:effectLst/>
                <a:latin typeface="+mn-lt"/>
                <a:ea typeface="+mn-ea"/>
                <a:cs typeface="+mn-cs"/>
              </a:rPr>
              <a:t>Chattopadhyay et al., 2013; </a:t>
            </a:r>
            <a:r>
              <a:rPr lang="en-US" sz="1200" b="1" i="1" kern="1200" dirty="0" err="1" smtClean="0">
                <a:solidFill>
                  <a:schemeClr val="tx1"/>
                </a:solidFill>
                <a:effectLst/>
                <a:latin typeface="+mn-lt"/>
                <a:ea typeface="+mn-ea"/>
                <a:cs typeface="+mn-cs"/>
              </a:rPr>
              <a:t>Njie</a:t>
            </a:r>
            <a:r>
              <a:rPr lang="en-US" sz="1200" b="1" i="1" kern="1200" dirty="0" smtClean="0">
                <a:solidFill>
                  <a:schemeClr val="tx1"/>
                </a:solidFill>
                <a:effectLst/>
                <a:latin typeface="+mn-lt"/>
                <a:ea typeface="+mn-ea"/>
                <a:cs typeface="+mn-cs"/>
              </a:rPr>
              <a:t> et al., 2009; Williams et al., 2005</a:t>
            </a:r>
            <a:r>
              <a:rPr lang="en-US" sz="1200" b="1" kern="1200" dirty="0" smtClean="0">
                <a:solidFill>
                  <a:schemeClr val="tx1"/>
                </a:solidFill>
                <a:effectLst/>
                <a:latin typeface="+mn-lt"/>
                <a:ea typeface="+mn-ea"/>
                <a:cs typeface="+mn-cs"/>
              </a:rPr>
              <a:t>)</a:t>
            </a:r>
          </a:p>
          <a:p>
            <a:pPr marL="228600" indent="-228600">
              <a:buAutoNum type="arabicPeriod"/>
            </a:pPr>
            <a:r>
              <a:rPr lang="en-US" sz="1200" b="1" kern="1200" dirty="0" smtClean="0">
                <a:solidFill>
                  <a:schemeClr val="tx1"/>
                </a:solidFill>
                <a:effectLst/>
                <a:latin typeface="+mn-lt"/>
                <a:ea typeface="+mn-ea"/>
                <a:cs typeface="+mn-cs"/>
              </a:rPr>
              <a:t>The effect of high HIV viral loads have not only been observed in NK cells </a:t>
            </a:r>
            <a:r>
              <a:rPr lang="en-US" sz="1200" b="1" i="1" kern="1200" dirty="0" smtClean="0">
                <a:solidFill>
                  <a:schemeClr val="tx1"/>
                </a:solidFill>
                <a:effectLst/>
                <a:latin typeface="+mn-lt"/>
                <a:ea typeface="+mn-ea"/>
                <a:cs typeface="+mn-cs"/>
              </a:rPr>
              <a:t>per se</a:t>
            </a:r>
            <a:r>
              <a:rPr lang="en-US" sz="1200" b="1" kern="1200" dirty="0" smtClean="0">
                <a:solidFill>
                  <a:schemeClr val="tx1"/>
                </a:solidFill>
                <a:effectLst/>
                <a:latin typeface="+mn-lt"/>
                <a:ea typeface="+mn-ea"/>
                <a:cs typeface="+mn-cs"/>
              </a:rPr>
              <a:t> but in other cells of the immune system (</a:t>
            </a:r>
            <a:r>
              <a:rPr lang="en-US" sz="1200" b="1" i="1" kern="1200" dirty="0" smtClean="0">
                <a:solidFill>
                  <a:schemeClr val="tx1"/>
                </a:solidFill>
                <a:effectLst/>
                <a:latin typeface="+mn-lt"/>
                <a:ea typeface="+mn-ea"/>
                <a:cs typeface="+mn-cs"/>
              </a:rPr>
              <a:t>Fu et al., 2015</a:t>
            </a:r>
            <a:r>
              <a:rPr lang="en-US" sz="1200" b="1" kern="1200" dirty="0" smtClean="0">
                <a:solidFill>
                  <a:schemeClr val="tx1"/>
                </a:solidFill>
                <a:effectLst/>
                <a:latin typeface="+mn-lt"/>
                <a:ea typeface="+mn-ea"/>
                <a:cs typeface="+mn-cs"/>
              </a:rPr>
              <a:t>). The same observation have been in Kenyan studies where high EBV viral loads have been associated with </a:t>
            </a:r>
            <a:r>
              <a:rPr lang="en-US" sz="1200" b="1" kern="1200" dirty="0" err="1" smtClean="0">
                <a:solidFill>
                  <a:schemeClr val="tx1"/>
                </a:solidFill>
                <a:effectLst/>
                <a:latin typeface="+mn-lt"/>
                <a:ea typeface="+mn-ea"/>
                <a:cs typeface="+mn-cs"/>
              </a:rPr>
              <a:t>dyregulated</a:t>
            </a:r>
            <a:r>
              <a:rPr lang="en-US" sz="1200" b="1" kern="1200" dirty="0" smtClean="0">
                <a:solidFill>
                  <a:schemeClr val="tx1"/>
                </a:solidFill>
                <a:effectLst/>
                <a:latin typeface="+mn-lt"/>
                <a:ea typeface="+mn-ea"/>
                <a:cs typeface="+mn-cs"/>
              </a:rPr>
              <a:t> immune responses(</a:t>
            </a:r>
            <a:r>
              <a:rPr lang="en-US" sz="1200" b="1" i="1" kern="1200" dirty="0" smtClean="0">
                <a:solidFill>
                  <a:schemeClr val="tx1"/>
                </a:solidFill>
                <a:effectLst/>
                <a:latin typeface="+mn-lt"/>
                <a:ea typeface="+mn-ea"/>
                <a:cs typeface="+mn-cs"/>
              </a:rPr>
              <a:t>Moormann et al., 2007, 2009, 2011</a:t>
            </a:r>
            <a:r>
              <a:rPr lang="en-US" sz="1200" b="1" kern="1200" dirty="0" smtClean="0">
                <a:solidFill>
                  <a:schemeClr val="tx1"/>
                </a:solidFill>
                <a:effectLst/>
                <a:latin typeface="+mn-lt"/>
                <a:ea typeface="+mn-ea"/>
                <a:cs typeface="+mn-cs"/>
              </a:rPr>
              <a:t>)</a:t>
            </a:r>
          </a:p>
          <a:p>
            <a:pPr marL="228600" indent="-228600">
              <a:buAutoNum type="arabicPeriod"/>
            </a:pPr>
            <a:r>
              <a:rPr lang="en-US" sz="1200" b="1" kern="1200" dirty="0" smtClean="0">
                <a:solidFill>
                  <a:schemeClr val="tx1"/>
                </a:solidFill>
                <a:effectLst/>
                <a:latin typeface="+mn-lt"/>
                <a:ea typeface="+mn-ea"/>
                <a:cs typeface="+mn-cs"/>
              </a:rPr>
              <a:t>Compounded with holoendemic exposure, the immune system of children living in malaria holoendemic regions is selectively modulated to EBV antigens (</a:t>
            </a:r>
            <a:r>
              <a:rPr lang="en-US" sz="1200" b="1" i="1" kern="1200" dirty="0" smtClean="0">
                <a:solidFill>
                  <a:schemeClr val="tx1"/>
                </a:solidFill>
                <a:effectLst/>
                <a:latin typeface="+mn-lt"/>
                <a:ea typeface="+mn-ea"/>
                <a:cs typeface="+mn-cs"/>
              </a:rPr>
              <a:t>Snider et al., 2012</a:t>
            </a:r>
            <a:r>
              <a:rPr lang="en-US" sz="1200" b="1" kern="1200" dirty="0" smtClean="0">
                <a:solidFill>
                  <a:schemeClr val="tx1"/>
                </a:solidFill>
                <a:effectLst/>
                <a:latin typeface="+mn-lt"/>
                <a:ea typeface="+mn-ea"/>
                <a:cs typeface="+mn-cs"/>
              </a:rPr>
              <a:t>).</a:t>
            </a:r>
            <a:endParaRPr lang="en-US" b="1" dirty="0"/>
          </a:p>
        </p:txBody>
      </p:sp>
      <p:sp>
        <p:nvSpPr>
          <p:cNvPr id="4" name="Slide Number Placeholder 3"/>
          <p:cNvSpPr>
            <a:spLocks noGrp="1"/>
          </p:cNvSpPr>
          <p:nvPr>
            <p:ph type="sldNum" sz="quarter" idx="10"/>
          </p:nvPr>
        </p:nvSpPr>
        <p:spPr/>
        <p:txBody>
          <a:bodyPr/>
          <a:lstStyle/>
          <a:p>
            <a:fld id="{97861473-9835-5E4E-B812-688E56D05B20}" type="slidenum">
              <a:rPr lang="en-US" smtClean="0"/>
              <a:t>29</a:t>
            </a:fld>
            <a:endParaRPr lang="en-US"/>
          </a:p>
        </p:txBody>
      </p:sp>
    </p:spTree>
    <p:extLst>
      <p:ext uri="{BB962C8B-B14F-4D97-AF65-F5344CB8AC3E}">
        <p14:creationId xmlns:p14="http://schemas.microsoft.com/office/powerpoint/2010/main" val="2160873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US" sz="1200" b="1" u="sng" dirty="0" smtClean="0">
                <a:latin typeface="Arial"/>
                <a:cs typeface="Arial"/>
              </a:rPr>
              <a:t>EBNA-1 specific IFN-</a:t>
            </a:r>
            <a:r>
              <a:rPr lang="en-US" sz="1200" b="1" dirty="0" smtClean="0">
                <a:latin typeface="Arial"/>
                <a:cs typeface="Arial"/>
                <a:sym typeface="Symbol"/>
              </a:rPr>
              <a:t> </a:t>
            </a:r>
            <a:r>
              <a:rPr lang="en-US" sz="1200" b="1" u="sng" dirty="0" smtClean="0">
                <a:latin typeface="Arial"/>
                <a:cs typeface="Arial"/>
              </a:rPr>
              <a:t> deficiency in eBL etiology:</a:t>
            </a:r>
          </a:p>
          <a:p>
            <a:pPr algn="just">
              <a:lnSpc>
                <a:spcPct val="120000"/>
              </a:lnSpc>
            </a:pPr>
            <a:r>
              <a:rPr lang="en-US" sz="1200" b="1" dirty="0" smtClean="0">
                <a:latin typeface="Arial"/>
                <a:cs typeface="Arial"/>
              </a:rPr>
              <a:t>The IFN-</a:t>
            </a:r>
            <a:r>
              <a:rPr lang="en-US" sz="1200" b="1" dirty="0" smtClean="0">
                <a:latin typeface="Arial"/>
                <a:cs typeface="Arial"/>
                <a:sym typeface="Symbol"/>
              </a:rPr>
              <a:t> and CD107a</a:t>
            </a:r>
            <a:r>
              <a:rPr lang="en-US" sz="1200" b="1" dirty="0" smtClean="0">
                <a:latin typeface="Arial"/>
                <a:cs typeface="Arial"/>
              </a:rPr>
              <a:t> NK cell deficiency observed in malaria-exposed children and eBL patients is selective</a:t>
            </a:r>
            <a:r>
              <a:rPr lang="en-US" sz="1200" b="1" u="sng" dirty="0" smtClean="0">
                <a:latin typeface="Arial"/>
                <a:cs typeface="Arial"/>
              </a:rPr>
              <a:t> for </a:t>
            </a:r>
            <a:r>
              <a:rPr lang="en-US" sz="1200" b="1" dirty="0" smtClean="0">
                <a:latin typeface="Arial"/>
                <a:cs typeface="Arial"/>
              </a:rPr>
              <a:t>EBNA1, however it does not affect the frequency of GrB NK cells</a:t>
            </a:r>
          </a:p>
          <a:p>
            <a:pPr algn="just">
              <a:lnSpc>
                <a:spcPct val="120000"/>
              </a:lnSpc>
            </a:pPr>
            <a:r>
              <a:rPr lang="en-US" sz="1200" b="1" dirty="0" smtClean="0">
                <a:latin typeface="Arial"/>
                <a:cs typeface="Arial"/>
              </a:rPr>
              <a:t>The interesting observation of MSP-1  IFN-</a:t>
            </a:r>
            <a:r>
              <a:rPr lang="en-US" sz="1200" b="1" dirty="0" smtClean="0">
                <a:latin typeface="Arial"/>
                <a:cs typeface="Arial"/>
                <a:sym typeface="Symbol"/>
              </a:rPr>
              <a:t> specific</a:t>
            </a:r>
            <a:r>
              <a:rPr lang="en-US" sz="1200" b="1" dirty="0" smtClean="0">
                <a:latin typeface="Arial"/>
                <a:cs typeface="Arial"/>
              </a:rPr>
              <a:t> NK cell deficiency in eBL warrants further investigation</a:t>
            </a:r>
          </a:p>
          <a:p>
            <a:pPr algn="just">
              <a:lnSpc>
                <a:spcPct val="120000"/>
              </a:lnSpc>
            </a:pPr>
            <a:endParaRPr lang="en-US" sz="1200" b="1" dirty="0" smtClean="0">
              <a:latin typeface="Arial"/>
              <a:cs typeface="Arial"/>
            </a:endParaRPr>
          </a:p>
          <a:p>
            <a:pPr algn="just">
              <a:lnSpc>
                <a:spcPct val="120000"/>
              </a:lnSpc>
            </a:pPr>
            <a:r>
              <a:rPr lang="en-US" sz="1200" b="1" dirty="0" smtClean="0">
                <a:latin typeface="Arial"/>
                <a:cs typeface="Arial"/>
              </a:rPr>
              <a:t>Taken together, this suggests that the deficiency in EBNA1-specific IFN-</a:t>
            </a:r>
            <a:r>
              <a:rPr lang="en-US" sz="1200" b="1" dirty="0" smtClean="0">
                <a:latin typeface="Arial"/>
                <a:cs typeface="Arial"/>
                <a:sym typeface="Symbol"/>
              </a:rPr>
              <a:t></a:t>
            </a:r>
            <a:r>
              <a:rPr lang="en-US" sz="1200" b="1" dirty="0" smtClean="0">
                <a:latin typeface="Arial"/>
                <a:cs typeface="Arial"/>
              </a:rPr>
              <a:t> NK cells  could be as a result of the modulatory effect of holoendemic malaria exposure. However the exact mechanism needs to be investigated </a:t>
            </a:r>
          </a:p>
          <a:p>
            <a:pPr>
              <a:lnSpc>
                <a:spcPct val="120000"/>
              </a:lnSpc>
            </a:pPr>
            <a:endParaRPr lang="en-US" sz="1000" b="1" u="sng" dirty="0" smtClean="0">
              <a:latin typeface="Arial"/>
              <a:cs typeface="Arial"/>
            </a:endParaRPr>
          </a:p>
          <a:p>
            <a:pPr algn="just">
              <a:lnSpc>
                <a:spcPct val="120000"/>
              </a:lnSpc>
            </a:pPr>
            <a:endParaRPr lang="en-US" sz="1200" b="1" dirty="0" smtClean="0">
              <a:latin typeface="Arial"/>
              <a:cs typeface="Arial"/>
            </a:endParaRPr>
          </a:p>
          <a:p>
            <a:pPr algn="just">
              <a:lnSpc>
                <a:spcPct val="120000"/>
              </a:lnSpc>
            </a:pPr>
            <a:endParaRPr lang="en-US" sz="1200" b="1" dirty="0" smtClean="0">
              <a:latin typeface="Arial"/>
              <a:cs typeface="Arial"/>
            </a:endParaRPr>
          </a:p>
          <a:p>
            <a:pPr algn="just">
              <a:lnSpc>
                <a:spcPct val="120000"/>
              </a:lnSpc>
            </a:pPr>
            <a:r>
              <a:rPr lang="en-US" sz="1200" b="1" dirty="0" smtClean="0">
                <a:latin typeface="Arial"/>
                <a:cs typeface="Arial"/>
              </a:rPr>
              <a:t>The interesting observation of MSP-1  IFN-</a:t>
            </a:r>
            <a:r>
              <a:rPr lang="en-US" sz="1200" b="1" dirty="0" smtClean="0">
                <a:latin typeface="Arial"/>
                <a:cs typeface="Arial"/>
                <a:sym typeface="Symbol"/>
              </a:rPr>
              <a:t> specific</a:t>
            </a:r>
            <a:r>
              <a:rPr lang="en-US" sz="1200" b="1" dirty="0" smtClean="0">
                <a:latin typeface="Arial"/>
                <a:cs typeface="Arial"/>
              </a:rPr>
              <a:t> NK cell deficiency in eBL warrants further investigation</a:t>
            </a:r>
          </a:p>
          <a:p>
            <a:pPr algn="just">
              <a:lnSpc>
                <a:spcPct val="120000"/>
              </a:lnSpc>
            </a:pPr>
            <a:endParaRPr lang="en-US" sz="1200" b="1" dirty="0" smtClean="0">
              <a:latin typeface="Arial"/>
              <a:cs typeface="Arial"/>
            </a:endParaRPr>
          </a:p>
          <a:p>
            <a:pPr algn="just">
              <a:lnSpc>
                <a:spcPct val="120000"/>
              </a:lnSpc>
            </a:pPr>
            <a:r>
              <a:rPr lang="en-US" sz="1200" b="1" dirty="0" smtClean="0">
                <a:latin typeface="Arial"/>
                <a:cs typeface="Arial"/>
              </a:rPr>
              <a:t>Taken together, this suggests that the deficiency in EBNA1-specific IFN-</a:t>
            </a:r>
            <a:r>
              <a:rPr lang="en-US" sz="1200" b="1" dirty="0" smtClean="0">
                <a:latin typeface="Arial"/>
                <a:cs typeface="Arial"/>
                <a:sym typeface="Symbol"/>
              </a:rPr>
              <a:t></a:t>
            </a:r>
            <a:r>
              <a:rPr lang="en-US" sz="1200" b="1" dirty="0" smtClean="0">
                <a:latin typeface="Arial"/>
                <a:cs typeface="Arial"/>
              </a:rPr>
              <a:t> NK cells  could be as a result of the modulatory effect of holoendemic malaria exposure. However the exact mechanism needs to be investigated </a:t>
            </a:r>
          </a:p>
          <a:p>
            <a:pPr marL="0" marR="0" indent="0" algn="l" defTabSz="457200" rtl="0" eaLnBrk="1" fontAlgn="auto" latinLnBrk="0" hangingPunct="1">
              <a:lnSpc>
                <a:spcPct val="100000"/>
              </a:lnSpc>
              <a:spcBef>
                <a:spcPts val="0"/>
              </a:spcBef>
              <a:spcAft>
                <a:spcPts val="0"/>
              </a:spcAft>
              <a:buClrTx/>
              <a:buSzTx/>
              <a:buFontTx/>
              <a:buNone/>
              <a:tabLst/>
              <a:defRPr/>
            </a:pPr>
            <a:r>
              <a:rPr lang="en-US" sz="9600" b="1" dirty="0" smtClean="0">
                <a:latin typeface="Times New Roman" panose="02020603050405020304" pitchFamily="18" charset="0"/>
                <a:cs typeface="Times New Roman" panose="02020603050405020304" pitchFamily="18" charset="0"/>
              </a:rPr>
              <a:t>There is need for further functional, mechanistic analysis studies need to address PD1-mediated pathways on EBNA1-specific  NK cell subsets in children repeatedly and/or chronically infected with malaria to determine the window of opportunity to prevent this cancer.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anose="020B0604020202020204" pitchFamily="34" charset="0"/>
                <a:cs typeface="Arial" panose="020B0604020202020204" pitchFamily="34" charset="0"/>
              </a:rPr>
              <a:t>Holoendemic malaria and associated high EBV viral loads are associated with dysfunctional NK cell activity, which may influence eBL oncogenesis.</a:t>
            </a:r>
          </a:p>
          <a:p>
            <a:endParaRPr lang="en-US" dirty="0"/>
          </a:p>
        </p:txBody>
      </p:sp>
      <p:sp>
        <p:nvSpPr>
          <p:cNvPr id="4" name="Slide Number Placeholder 3"/>
          <p:cNvSpPr>
            <a:spLocks noGrp="1"/>
          </p:cNvSpPr>
          <p:nvPr>
            <p:ph type="sldNum" sz="quarter" idx="10"/>
          </p:nvPr>
        </p:nvSpPr>
        <p:spPr/>
        <p:txBody>
          <a:bodyPr/>
          <a:lstStyle/>
          <a:p>
            <a:fld id="{97861473-9835-5E4E-B812-688E56D05B20}" type="slidenum">
              <a:rPr lang="en-US" smtClean="0"/>
              <a:t>30</a:t>
            </a:fld>
            <a:endParaRPr lang="en-US"/>
          </a:p>
        </p:txBody>
      </p:sp>
    </p:spTree>
    <p:extLst>
      <p:ext uri="{BB962C8B-B14F-4D97-AF65-F5344CB8AC3E}">
        <p14:creationId xmlns:p14="http://schemas.microsoft.com/office/powerpoint/2010/main" val="3644344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Malaria control strategies to be intensified especially in children to malaria infections as persistent malaria imparts negatively on the cells of the immune system.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Development of EBV vaccine and other immunotherapeutic agents to protect children and post-transplant patients who may develop EBV associated lymphomas.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7861473-9835-5E4E-B812-688E56D05B20}" type="slidenum">
              <a:rPr lang="en-US" smtClean="0"/>
              <a:t>31</a:t>
            </a:fld>
            <a:endParaRPr lang="en-US"/>
          </a:p>
        </p:txBody>
      </p:sp>
    </p:spTree>
    <p:extLst>
      <p:ext uri="{BB962C8B-B14F-4D97-AF65-F5344CB8AC3E}">
        <p14:creationId xmlns:p14="http://schemas.microsoft.com/office/powerpoint/2010/main" val="3133073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Garamond" pitchFamily="18" charset="0"/>
              </a:defRPr>
            </a:lvl1pPr>
            <a:lvl2pPr marL="742950" indent="-285750" eaLnBrk="0" hangingPunct="0">
              <a:defRPr b="1">
                <a:solidFill>
                  <a:schemeClr val="tx1"/>
                </a:solidFill>
                <a:latin typeface="Garamond" pitchFamily="18" charset="0"/>
              </a:defRPr>
            </a:lvl2pPr>
            <a:lvl3pPr marL="1143000" indent="-228600" eaLnBrk="0" hangingPunct="0">
              <a:defRPr b="1">
                <a:solidFill>
                  <a:schemeClr val="tx1"/>
                </a:solidFill>
                <a:latin typeface="Garamond" pitchFamily="18" charset="0"/>
              </a:defRPr>
            </a:lvl3pPr>
            <a:lvl4pPr marL="1600200" indent="-228600" eaLnBrk="0" hangingPunct="0">
              <a:defRPr b="1">
                <a:solidFill>
                  <a:schemeClr val="tx1"/>
                </a:solidFill>
                <a:latin typeface="Garamond" pitchFamily="18" charset="0"/>
              </a:defRPr>
            </a:lvl4pPr>
            <a:lvl5pPr marL="2057400" indent="-228600" eaLnBrk="0" hangingPunct="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pPr eaLnBrk="1" hangingPunct="1"/>
            <a:fld id="{ABDFE33C-D8D6-450F-920B-B08E7C06CF64}" type="slidenum">
              <a:rPr lang="en-US" b="0" smtClean="0">
                <a:latin typeface="Arial" charset="0"/>
              </a:rPr>
              <a:pPr eaLnBrk="1" hangingPunct="1"/>
              <a:t>32</a:t>
            </a:fld>
            <a:endParaRPr lang="en-US" b="0" smtClean="0">
              <a:latin typeface="Arial"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150976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AID; </a:t>
            </a:r>
            <a:r>
              <a:rPr lang="en-US" sz="1200" kern="1200" dirty="0" smtClean="0">
                <a:solidFill>
                  <a:schemeClr val="tx1"/>
                </a:solidFill>
                <a:effectLst/>
                <a:latin typeface="+mn-lt"/>
                <a:ea typeface="+mn-ea"/>
                <a:cs typeface="+mn-cs"/>
              </a:rPr>
              <a:t>Activation-Induced cytidine Deaminase. Essentially all adults are persistently infected with EBV (A). As a consequence, newly infected B cells are continually being produced that transit the germinal center on their way to becoming latently infected memory B cells (the site of viral persistence). Malaria is immunosuppressive and has shown that this results in a highly elevated throughput of EBV-infected cells in the Germinal center, also showed that </a:t>
            </a:r>
            <a:r>
              <a:rPr lang="en-US" sz="1200" i="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falciparum</a:t>
            </a:r>
            <a:r>
              <a:rPr lang="en-US" sz="1200" kern="1200" dirty="0" smtClean="0">
                <a:solidFill>
                  <a:schemeClr val="tx1"/>
                </a:solidFill>
                <a:effectLst/>
                <a:latin typeface="+mn-lt"/>
                <a:ea typeface="+mn-ea"/>
                <a:cs typeface="+mn-cs"/>
              </a:rPr>
              <a:t> induces deregulated expression of the DNA-mutating and -cutting enzyme AID in germinal center cells. Subsequently showed in a mouse model that this deregulated expression led to DNA damage, translocations, and, ultimately, lymphoma</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Thus, infection with </a:t>
            </a:r>
            <a:r>
              <a:rPr lang="en-US" sz="1200" i="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falciparum</a:t>
            </a:r>
            <a:r>
              <a:rPr lang="en-US" sz="1200" kern="1200" dirty="0" smtClean="0">
                <a:solidFill>
                  <a:schemeClr val="tx1"/>
                </a:solidFill>
                <a:effectLst/>
                <a:latin typeface="+mn-lt"/>
                <a:ea typeface="+mn-ea"/>
                <a:cs typeface="+mn-cs"/>
              </a:rPr>
              <a:t> malaria has been shown to have two effects on the germinal center, where eBL originates. Together, these increase the risk that a germinal center cell will undergo a c-myc translocation and that this cell will also be EBV-infected and, therefore, able to tolerate the translocation, synergistically increasing the likelihood of eBL cancer development.</a:t>
            </a:r>
          </a:p>
          <a:p>
            <a:endParaRPr lang="en-US" dirty="0"/>
          </a:p>
        </p:txBody>
      </p:sp>
      <p:sp>
        <p:nvSpPr>
          <p:cNvPr id="4" name="Slide Number Placeholder 3"/>
          <p:cNvSpPr>
            <a:spLocks noGrp="1"/>
          </p:cNvSpPr>
          <p:nvPr>
            <p:ph type="sldNum" sz="quarter" idx="10"/>
          </p:nvPr>
        </p:nvSpPr>
        <p:spPr/>
        <p:txBody>
          <a:bodyPr/>
          <a:lstStyle/>
          <a:p>
            <a:fld id="{97861473-9835-5E4E-B812-688E56D05B20}" type="slidenum">
              <a:rPr lang="en-US" smtClean="0"/>
              <a:t>3</a:t>
            </a:fld>
            <a:endParaRPr lang="en-US"/>
          </a:p>
        </p:txBody>
      </p:sp>
    </p:spTree>
    <p:extLst>
      <p:ext uri="{BB962C8B-B14F-4D97-AF65-F5344CB8AC3E}">
        <p14:creationId xmlns:p14="http://schemas.microsoft.com/office/powerpoint/2010/main" val="1423441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61473-9835-5E4E-B812-688E56D05B20}" type="slidenum">
              <a:rPr lang="en-US" smtClean="0"/>
              <a:t>8</a:t>
            </a:fld>
            <a:endParaRPr lang="en-US"/>
          </a:p>
        </p:txBody>
      </p:sp>
    </p:spTree>
    <p:extLst>
      <p:ext uri="{BB962C8B-B14F-4D97-AF65-F5344CB8AC3E}">
        <p14:creationId xmlns:p14="http://schemas.microsoft.com/office/powerpoint/2010/main" val="1636870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61473-9835-5E4E-B812-688E56D05B20}" type="slidenum">
              <a:rPr lang="en-US" smtClean="0"/>
              <a:t>9</a:t>
            </a:fld>
            <a:endParaRPr lang="en-US"/>
          </a:p>
        </p:txBody>
      </p:sp>
    </p:spTree>
    <p:extLst>
      <p:ext uri="{BB962C8B-B14F-4D97-AF65-F5344CB8AC3E}">
        <p14:creationId xmlns:p14="http://schemas.microsoft.com/office/powerpoint/2010/main" val="1183073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research Questions were derived from the specific objectives</a:t>
            </a:r>
            <a:endParaRPr lang="en-US" dirty="0"/>
          </a:p>
        </p:txBody>
      </p:sp>
      <p:sp>
        <p:nvSpPr>
          <p:cNvPr id="4" name="Slide Number Placeholder 3"/>
          <p:cNvSpPr>
            <a:spLocks noGrp="1"/>
          </p:cNvSpPr>
          <p:nvPr>
            <p:ph type="sldNum" sz="quarter" idx="10"/>
          </p:nvPr>
        </p:nvSpPr>
        <p:spPr/>
        <p:txBody>
          <a:bodyPr/>
          <a:lstStyle/>
          <a:p>
            <a:fld id="{97861473-9835-5E4E-B812-688E56D05B20}" type="slidenum">
              <a:rPr lang="en-US" smtClean="0"/>
              <a:t>10</a:t>
            </a:fld>
            <a:endParaRPr lang="en-US"/>
          </a:p>
        </p:txBody>
      </p:sp>
    </p:spTree>
    <p:extLst>
      <p:ext uri="{BB962C8B-B14F-4D97-AF65-F5344CB8AC3E}">
        <p14:creationId xmlns:p14="http://schemas.microsoft.com/office/powerpoint/2010/main" val="2985176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baseline="0" dirty="0" smtClean="0">
                <a:solidFill>
                  <a:schemeClr val="tx1"/>
                </a:solidFill>
                <a:effectLst/>
                <a:latin typeface="+mn-lt"/>
                <a:ea typeface="+mn-ea"/>
                <a:cs typeface="+mn-cs"/>
              </a:rPr>
              <a:t>Samples were collected in the field and processed within 3 hours </a:t>
            </a:r>
          </a:p>
          <a:p>
            <a:pPr marL="171450" indent="-171450">
              <a:buFont typeface="Arial" panose="020B0604020202020204" pitchFamily="34" charset="0"/>
              <a:buChar char="•"/>
            </a:pPr>
            <a:r>
              <a:rPr lang="en-US" sz="1200" b="1" kern="1200" baseline="0" dirty="0" smtClean="0">
                <a:solidFill>
                  <a:schemeClr val="tx1"/>
                </a:solidFill>
                <a:effectLst/>
                <a:latin typeface="+mn-lt"/>
                <a:ea typeface="+mn-ea"/>
                <a:cs typeface="+mn-cs"/>
              </a:rPr>
              <a:t>Peripheral blood mononuclear cells (PBMC) – are typically isolated form whole human blood.</a:t>
            </a:r>
          </a:p>
        </p:txBody>
      </p:sp>
      <p:sp>
        <p:nvSpPr>
          <p:cNvPr id="4" name="Slide Number Placeholder 3"/>
          <p:cNvSpPr>
            <a:spLocks noGrp="1"/>
          </p:cNvSpPr>
          <p:nvPr>
            <p:ph type="sldNum" sz="quarter" idx="10"/>
          </p:nvPr>
        </p:nvSpPr>
        <p:spPr/>
        <p:txBody>
          <a:bodyPr/>
          <a:lstStyle/>
          <a:p>
            <a:fld id="{97861473-9835-5E4E-B812-688E56D05B20}" type="slidenum">
              <a:rPr lang="en-US" smtClean="0"/>
              <a:t>13</a:t>
            </a:fld>
            <a:endParaRPr lang="en-US"/>
          </a:p>
        </p:txBody>
      </p:sp>
    </p:spTree>
    <p:extLst>
      <p:ext uri="{BB962C8B-B14F-4D97-AF65-F5344CB8AC3E}">
        <p14:creationId xmlns:p14="http://schemas.microsoft.com/office/powerpoint/2010/main" val="3399304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Isolation</a:t>
            </a:r>
            <a:r>
              <a:rPr lang="en-US" sz="1200" b="1" kern="1200" baseline="0" dirty="0" smtClean="0">
                <a:solidFill>
                  <a:schemeClr val="tx1"/>
                </a:solidFill>
                <a:effectLst/>
                <a:latin typeface="+mn-lt"/>
                <a:ea typeface="+mn-ea"/>
                <a:cs typeface="+mn-cs"/>
              </a:rPr>
              <a:t> of PBMC was done by Ficoll-hypaque gradient centrifugation</a:t>
            </a:r>
          </a:p>
          <a:p>
            <a:pPr marL="171450" indent="-171450">
              <a:buFont typeface="Arial" panose="020B0604020202020204" pitchFamily="34" charset="0"/>
              <a:buChar char="•"/>
            </a:pPr>
            <a:r>
              <a:rPr lang="en-US" sz="1200" b="1" kern="1200" baseline="0" dirty="0" smtClean="0">
                <a:solidFill>
                  <a:schemeClr val="tx1"/>
                </a:solidFill>
                <a:effectLst/>
                <a:latin typeface="+mn-lt"/>
                <a:ea typeface="+mn-ea"/>
                <a:cs typeface="+mn-cs"/>
              </a:rPr>
              <a:t>Cells were plated for cultures then EBNA1 and MSP1 peptides/antigens were introduced</a:t>
            </a:r>
          </a:p>
          <a:p>
            <a:pPr marL="171450" indent="-171450">
              <a:buFont typeface="Arial" panose="020B0604020202020204" pitchFamily="34" charset="0"/>
              <a:buChar char="•"/>
            </a:pPr>
            <a:r>
              <a:rPr lang="en-US" sz="1200" b="1" kern="1200" baseline="0" dirty="0" smtClean="0">
                <a:solidFill>
                  <a:schemeClr val="tx1"/>
                </a:solidFill>
                <a:effectLst/>
                <a:latin typeface="+mn-lt"/>
                <a:ea typeface="+mn-ea"/>
                <a:cs typeface="+mn-cs"/>
              </a:rPr>
              <a:t>Stimulation of cell </a:t>
            </a:r>
            <a:r>
              <a:rPr lang="en-US" sz="1200" b="1" kern="1200" baseline="0" dirty="0" err="1" smtClean="0">
                <a:solidFill>
                  <a:schemeClr val="tx1"/>
                </a:solidFill>
                <a:effectLst/>
                <a:latin typeface="+mn-lt"/>
                <a:ea typeface="+mn-ea"/>
                <a:cs typeface="+mn-cs"/>
              </a:rPr>
              <a:t>culuters</a:t>
            </a:r>
            <a:r>
              <a:rPr lang="en-US" sz="1200" b="1" kern="1200" baseline="0" dirty="0" smtClean="0">
                <a:solidFill>
                  <a:schemeClr val="tx1"/>
                </a:solidFill>
                <a:effectLst/>
                <a:latin typeface="+mn-lt"/>
                <a:ea typeface="+mn-ea"/>
                <a:cs typeface="+mn-cs"/>
              </a:rPr>
              <a:t> by 10ul of SEB, after 4 hours of incubation at 37 Golgi plug was added </a:t>
            </a:r>
            <a:r>
              <a:rPr lang="en-US" sz="1200" b="1" kern="1200" dirty="0" smtClean="0">
                <a:solidFill>
                  <a:schemeClr val="tx1"/>
                </a:solidFill>
                <a:effectLst/>
                <a:latin typeface="+mn-lt"/>
                <a:ea typeface="+mn-ea"/>
                <a:cs typeface="+mn-cs"/>
              </a:rPr>
              <a:t>to trap the intracellular cytokines</a:t>
            </a:r>
          </a:p>
          <a:p>
            <a:pPr marL="1714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smtClean="0">
                <a:latin typeface="Arial" panose="020B0604020202020204" pitchFamily="34" charset="0"/>
                <a:cs typeface="Arial" panose="020B0604020202020204" pitchFamily="34" charset="0"/>
                <a:sym typeface="Symbol"/>
              </a:rPr>
              <a:t></a:t>
            </a:r>
            <a:r>
              <a:rPr lang="en-US" sz="2200" dirty="0" smtClean="0">
                <a:latin typeface="Arial" panose="020B0604020202020204" pitchFamily="34" charset="0"/>
                <a:cs typeface="Arial" panose="020B0604020202020204" pitchFamily="34" charset="0"/>
              </a:rPr>
              <a:t>Advantage of this method is simultaneous evaluation of NK cell profiles when sample volume is limited, as it occurs in studies of children.</a:t>
            </a:r>
          </a:p>
          <a:p>
            <a:pPr marL="171450" indent="-171450">
              <a:buFont typeface="Arial" panose="020B0604020202020204" pitchFamily="34" charset="0"/>
              <a:buChar char="•"/>
            </a:pPr>
            <a:endParaRPr lang="en-US" sz="1200" b="1"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baseline="0" dirty="0" smtClean="0">
                <a:solidFill>
                  <a:srgbClr val="FF0000"/>
                </a:solidFill>
                <a:effectLst/>
                <a:latin typeface="+mn-lt"/>
                <a:ea typeface="+mn-ea"/>
                <a:cs typeface="+mn-cs"/>
              </a:rPr>
              <a:t>Surface staining </a:t>
            </a:r>
            <a:r>
              <a:rPr lang="en-US" sz="1200" b="1" kern="1200" baseline="0" dirty="0" smtClean="0">
                <a:solidFill>
                  <a:schemeClr val="tx1"/>
                </a:solidFill>
                <a:effectLst/>
                <a:latin typeface="+mn-lt"/>
                <a:ea typeface="+mn-ea"/>
                <a:cs typeface="+mn-cs"/>
              </a:rPr>
              <a:t>for CD3 markers for </a:t>
            </a:r>
            <a:r>
              <a:rPr lang="en-US" sz="1200" b="1" kern="1200" baseline="0" dirty="0" err="1" smtClean="0">
                <a:solidFill>
                  <a:schemeClr val="tx1"/>
                </a:solidFill>
                <a:effectLst/>
                <a:latin typeface="+mn-lt"/>
                <a:ea typeface="+mn-ea"/>
                <a:cs typeface="+mn-cs"/>
              </a:rPr>
              <a:t>Tcell</a:t>
            </a:r>
            <a:r>
              <a:rPr lang="en-US" sz="1200" b="1" kern="1200" baseline="0" dirty="0" smtClean="0">
                <a:solidFill>
                  <a:schemeClr val="tx1"/>
                </a:solidFill>
                <a:effectLst/>
                <a:latin typeface="+mn-lt"/>
                <a:ea typeface="+mn-ea"/>
                <a:cs typeface="+mn-cs"/>
              </a:rPr>
              <a:t>, CD19 for B cells and 56 CD for NK cells was done for twenty minutes in dark at room tempts</a:t>
            </a:r>
          </a:p>
          <a:p>
            <a:pPr marL="171450" indent="-171450">
              <a:buFont typeface="Arial" panose="020B0604020202020204" pitchFamily="34" charset="0"/>
              <a:buChar char="•"/>
            </a:pPr>
            <a:r>
              <a:rPr lang="en-US" sz="1200" b="1" kern="1200" baseline="0" dirty="0" smtClean="0">
                <a:solidFill>
                  <a:schemeClr val="tx1"/>
                </a:solidFill>
                <a:effectLst/>
                <a:latin typeface="+mn-lt"/>
                <a:ea typeface="+mn-ea"/>
                <a:cs typeface="+mn-cs"/>
              </a:rPr>
              <a:t>PBS added, then </a:t>
            </a:r>
            <a:r>
              <a:rPr lang="en-US" sz="1200" b="1" kern="1200" baseline="0" dirty="0" err="1" smtClean="0">
                <a:solidFill>
                  <a:schemeClr val="tx1"/>
                </a:solidFill>
                <a:effectLst/>
                <a:latin typeface="+mn-lt"/>
                <a:ea typeface="+mn-ea"/>
                <a:cs typeface="+mn-cs"/>
              </a:rPr>
              <a:t>cytofix</a:t>
            </a:r>
            <a:r>
              <a:rPr lang="en-US" sz="1200" b="1" kern="1200" baseline="0" dirty="0" smtClean="0">
                <a:solidFill>
                  <a:schemeClr val="tx1"/>
                </a:solidFill>
                <a:effectLst/>
                <a:latin typeface="+mn-lt"/>
                <a:ea typeface="+mn-ea"/>
                <a:cs typeface="+mn-cs"/>
              </a:rPr>
              <a:t> solution was added to each sample then again incubated for 30mins in darkness at room tempts then flow cytometry performed.</a:t>
            </a:r>
          </a:p>
          <a:p>
            <a:pPr marL="171450" indent="-171450">
              <a:buFont typeface="Arial" panose="020B0604020202020204" pitchFamily="34" charset="0"/>
              <a:buChar char="•"/>
            </a:pPr>
            <a:r>
              <a:rPr lang="en-US" sz="1200" b="1" kern="1200" baseline="0" dirty="0" smtClean="0">
                <a:solidFill>
                  <a:schemeClr val="tx1"/>
                </a:solidFill>
                <a:effectLst/>
                <a:latin typeface="+mn-lt"/>
                <a:ea typeface="+mn-ea"/>
                <a:cs typeface="+mn-cs"/>
              </a:rPr>
              <a:t>Intracellular staining</a:t>
            </a:r>
          </a:p>
          <a:p>
            <a:pPr marL="171450" indent="-171450">
              <a:buFont typeface="Arial" panose="020B0604020202020204" pitchFamily="34" charset="0"/>
              <a:buChar char="•"/>
            </a:pPr>
            <a:r>
              <a:rPr lang="en-US" sz="1200" b="1" kern="1200" baseline="0" dirty="0" smtClean="0">
                <a:solidFill>
                  <a:schemeClr val="tx1"/>
                </a:solidFill>
                <a:effectLst/>
                <a:latin typeface="+mn-lt"/>
                <a:ea typeface="+mn-ea"/>
                <a:cs typeface="+mn-cs"/>
              </a:rPr>
              <a:t>For </a:t>
            </a:r>
            <a:r>
              <a:rPr lang="en-US" sz="1200" b="1" kern="1200" baseline="0" dirty="0" err="1" smtClean="0">
                <a:solidFill>
                  <a:schemeClr val="tx1"/>
                </a:solidFill>
                <a:effectLst/>
                <a:latin typeface="+mn-lt"/>
                <a:ea typeface="+mn-ea"/>
                <a:cs typeface="+mn-cs"/>
              </a:rPr>
              <a:t>INFy</a:t>
            </a:r>
            <a:r>
              <a:rPr lang="en-US" sz="1200" b="1" kern="1200" baseline="0" dirty="0" smtClean="0">
                <a:solidFill>
                  <a:schemeClr val="tx1"/>
                </a:solidFill>
                <a:effectLst/>
                <a:latin typeface="+mn-lt"/>
                <a:ea typeface="+mn-ea"/>
                <a:cs typeface="+mn-cs"/>
              </a:rPr>
              <a:t>, GrB, CD107a, and PD1 was done, then flow cytometry performed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cells were then harvested and stained with a panel of </a:t>
            </a:r>
            <a:r>
              <a:rPr lang="en-US" sz="1200" b="1" kern="1200" dirty="0" err="1" smtClean="0">
                <a:solidFill>
                  <a:schemeClr val="tx1"/>
                </a:solidFill>
                <a:effectLst/>
                <a:latin typeface="+mn-lt"/>
                <a:ea typeface="+mn-ea"/>
                <a:cs typeface="+mn-cs"/>
              </a:rPr>
              <a:t>fluorochrome</a:t>
            </a:r>
            <a:r>
              <a:rPr lang="en-US" sz="1200" b="1" kern="1200" dirty="0" smtClean="0">
                <a:solidFill>
                  <a:schemeClr val="tx1"/>
                </a:solidFill>
                <a:effectLst/>
                <a:latin typeface="+mn-lt"/>
                <a:ea typeface="+mn-ea"/>
                <a:cs typeface="+mn-cs"/>
              </a:rPr>
              <a:t>-conjugated antibodies for flow cytometer analysis</a:t>
            </a:r>
            <a:endParaRPr lang="en-US" sz="1200" b="1"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FACSCanto flow cytometer (BD Biosciences, San Jose, CA, USA</a:t>
            </a:r>
            <a:endParaRPr lang="en-US" b="1" dirty="0"/>
          </a:p>
        </p:txBody>
      </p:sp>
      <p:sp>
        <p:nvSpPr>
          <p:cNvPr id="4" name="Slide Number Placeholder 3"/>
          <p:cNvSpPr>
            <a:spLocks noGrp="1"/>
          </p:cNvSpPr>
          <p:nvPr>
            <p:ph type="sldNum" sz="quarter" idx="10"/>
          </p:nvPr>
        </p:nvSpPr>
        <p:spPr/>
        <p:txBody>
          <a:bodyPr/>
          <a:lstStyle/>
          <a:p>
            <a:fld id="{97861473-9835-5E4E-B812-688E56D05B20}" type="slidenum">
              <a:rPr lang="en-US" smtClean="0"/>
              <a:t>14</a:t>
            </a:fld>
            <a:endParaRPr lang="en-US"/>
          </a:p>
        </p:txBody>
      </p:sp>
    </p:spTree>
    <p:extLst>
      <p:ext uri="{BB962C8B-B14F-4D97-AF65-F5344CB8AC3E}">
        <p14:creationId xmlns:p14="http://schemas.microsoft.com/office/powerpoint/2010/main" val="4112679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70-bp region of the EBV BALF5 gene (Kimura </a:t>
            </a:r>
            <a:r>
              <a:rPr lang="en-US" sz="1200" b="1" i="1" kern="1200" dirty="0" smtClean="0">
                <a:solidFill>
                  <a:schemeClr val="tx1"/>
                </a:solidFill>
                <a:effectLst/>
                <a:latin typeface="+mn-lt"/>
                <a:ea typeface="+mn-ea"/>
                <a:cs typeface="+mn-cs"/>
              </a:rPr>
              <a:t>et al</a:t>
            </a:r>
            <a:r>
              <a:rPr lang="en-US" sz="1200" b="1" kern="1200" dirty="0" smtClean="0">
                <a:solidFill>
                  <a:schemeClr val="tx1"/>
                </a:solidFill>
                <a:effectLst/>
                <a:latin typeface="+mn-lt"/>
                <a:ea typeface="+mn-ea"/>
                <a:cs typeface="+mn-cs"/>
              </a:rPr>
              <a:t>., 1999). A standard curve was generated by extracting DNA from Namalwa BL cell lines (ATCCCR1-1432) that contains 2 integrated copies of EBV genome per cell.</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β-actin was run as positive PCR control using commercially available probes and primers (PE Applied Biosystems) to standardize the method</a:t>
            </a:r>
            <a:endParaRPr lang="en-US" b="1" dirty="0"/>
          </a:p>
        </p:txBody>
      </p:sp>
      <p:sp>
        <p:nvSpPr>
          <p:cNvPr id="4" name="Slide Number Placeholder 3"/>
          <p:cNvSpPr>
            <a:spLocks noGrp="1"/>
          </p:cNvSpPr>
          <p:nvPr>
            <p:ph type="sldNum" sz="quarter" idx="10"/>
          </p:nvPr>
        </p:nvSpPr>
        <p:spPr/>
        <p:txBody>
          <a:bodyPr/>
          <a:lstStyle/>
          <a:p>
            <a:fld id="{97861473-9835-5E4E-B812-688E56D05B20}" type="slidenum">
              <a:rPr lang="en-US" smtClean="0"/>
              <a:t>15</a:t>
            </a:fld>
            <a:endParaRPr lang="en-US"/>
          </a:p>
        </p:txBody>
      </p:sp>
    </p:spTree>
    <p:extLst>
      <p:ext uri="{BB962C8B-B14F-4D97-AF65-F5344CB8AC3E}">
        <p14:creationId xmlns:p14="http://schemas.microsoft.com/office/powerpoint/2010/main" val="3545755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70AB52-7786-4B46-B24C-0151959EE887}" type="datetime1">
              <a:rPr lang="en-US" smtClean="0"/>
              <a:t>10-Apr-18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85EB4-A1FA-6249-828E-DBD87EFB4D42}" type="slidenum">
              <a:rPr lang="en-US" smtClean="0"/>
              <a:t>‹#›</a:t>
            </a:fld>
            <a:endParaRPr lang="en-US"/>
          </a:p>
        </p:txBody>
      </p:sp>
    </p:spTree>
    <p:extLst>
      <p:ext uri="{BB962C8B-B14F-4D97-AF65-F5344CB8AC3E}">
        <p14:creationId xmlns:p14="http://schemas.microsoft.com/office/powerpoint/2010/main" val="348275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78BE6-AC3B-4E68-9446-55A99D9D6DDA}" type="datetime1">
              <a:rPr lang="en-US" smtClean="0"/>
              <a:t>10-Apr-18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85EB4-A1FA-6249-828E-DBD87EFB4D42}" type="slidenum">
              <a:rPr lang="en-US" smtClean="0"/>
              <a:t>‹#›</a:t>
            </a:fld>
            <a:endParaRPr lang="en-US"/>
          </a:p>
        </p:txBody>
      </p:sp>
    </p:spTree>
    <p:extLst>
      <p:ext uri="{BB962C8B-B14F-4D97-AF65-F5344CB8AC3E}">
        <p14:creationId xmlns:p14="http://schemas.microsoft.com/office/powerpoint/2010/main" val="283791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4C80EC-8B88-4156-A34F-267FA7DD673D}" type="datetime1">
              <a:rPr lang="en-US" smtClean="0"/>
              <a:t>10-Apr-18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85EB4-A1FA-6249-828E-DBD87EFB4D42}" type="slidenum">
              <a:rPr lang="en-US" smtClean="0"/>
              <a:t>‹#›</a:t>
            </a:fld>
            <a:endParaRPr lang="en-US"/>
          </a:p>
        </p:txBody>
      </p:sp>
    </p:spTree>
    <p:extLst>
      <p:ext uri="{BB962C8B-B14F-4D97-AF65-F5344CB8AC3E}">
        <p14:creationId xmlns:p14="http://schemas.microsoft.com/office/powerpoint/2010/main" val="156247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47F28F-A570-41F1-AE2C-2825A7EA4FC7}" type="datetime1">
              <a:rPr lang="en-US" smtClean="0"/>
              <a:t>10-Apr-18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85EB4-A1FA-6249-828E-DBD87EFB4D42}" type="slidenum">
              <a:rPr lang="en-US" smtClean="0"/>
              <a:t>‹#›</a:t>
            </a:fld>
            <a:endParaRPr lang="en-US"/>
          </a:p>
        </p:txBody>
      </p:sp>
    </p:spTree>
    <p:extLst>
      <p:ext uri="{BB962C8B-B14F-4D97-AF65-F5344CB8AC3E}">
        <p14:creationId xmlns:p14="http://schemas.microsoft.com/office/powerpoint/2010/main" val="357339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4E5B55-A946-4247-BD85-B009ED7F6EBB}" type="datetime1">
              <a:rPr lang="en-US" smtClean="0"/>
              <a:t>10-Apr-18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85EB4-A1FA-6249-828E-DBD87EFB4D42}" type="slidenum">
              <a:rPr lang="en-US" smtClean="0"/>
              <a:t>‹#›</a:t>
            </a:fld>
            <a:endParaRPr lang="en-US"/>
          </a:p>
        </p:txBody>
      </p:sp>
    </p:spTree>
    <p:extLst>
      <p:ext uri="{BB962C8B-B14F-4D97-AF65-F5344CB8AC3E}">
        <p14:creationId xmlns:p14="http://schemas.microsoft.com/office/powerpoint/2010/main" val="2662963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449AFB-9C60-417F-996B-4BFDB77625EC}" type="datetime1">
              <a:rPr lang="en-US" smtClean="0"/>
              <a:t>10-Apr-18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85EB4-A1FA-6249-828E-DBD87EFB4D42}" type="slidenum">
              <a:rPr lang="en-US" smtClean="0"/>
              <a:t>‹#›</a:t>
            </a:fld>
            <a:endParaRPr lang="en-US"/>
          </a:p>
        </p:txBody>
      </p:sp>
    </p:spTree>
    <p:extLst>
      <p:ext uri="{BB962C8B-B14F-4D97-AF65-F5344CB8AC3E}">
        <p14:creationId xmlns:p14="http://schemas.microsoft.com/office/powerpoint/2010/main" val="126218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6BFFFD-D4F1-4B47-A584-D16CB59C3829}" type="datetime1">
              <a:rPr lang="en-US" smtClean="0"/>
              <a:t>10-Apr-18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A85EB4-A1FA-6249-828E-DBD87EFB4D42}" type="slidenum">
              <a:rPr lang="en-US" smtClean="0"/>
              <a:t>‹#›</a:t>
            </a:fld>
            <a:endParaRPr lang="en-US"/>
          </a:p>
        </p:txBody>
      </p:sp>
    </p:spTree>
    <p:extLst>
      <p:ext uri="{BB962C8B-B14F-4D97-AF65-F5344CB8AC3E}">
        <p14:creationId xmlns:p14="http://schemas.microsoft.com/office/powerpoint/2010/main" val="949110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2C454E-FFAD-4E89-8C07-B67D08636DCA}" type="datetime1">
              <a:rPr lang="en-US" smtClean="0"/>
              <a:t>10-Apr-18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A85EB4-A1FA-6249-828E-DBD87EFB4D42}" type="slidenum">
              <a:rPr lang="en-US" smtClean="0"/>
              <a:t>‹#›</a:t>
            </a:fld>
            <a:endParaRPr lang="en-US"/>
          </a:p>
        </p:txBody>
      </p:sp>
    </p:spTree>
    <p:extLst>
      <p:ext uri="{BB962C8B-B14F-4D97-AF65-F5344CB8AC3E}">
        <p14:creationId xmlns:p14="http://schemas.microsoft.com/office/powerpoint/2010/main" val="2380177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1B334-C1CE-4625-834E-9FE1085F4FD0}" type="datetime1">
              <a:rPr lang="en-US" smtClean="0"/>
              <a:t>10-Apr-18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A85EB4-A1FA-6249-828E-DBD87EFB4D42}" type="slidenum">
              <a:rPr lang="en-US" smtClean="0"/>
              <a:t>‹#›</a:t>
            </a:fld>
            <a:endParaRPr lang="en-US"/>
          </a:p>
        </p:txBody>
      </p:sp>
    </p:spTree>
    <p:extLst>
      <p:ext uri="{BB962C8B-B14F-4D97-AF65-F5344CB8AC3E}">
        <p14:creationId xmlns:p14="http://schemas.microsoft.com/office/powerpoint/2010/main" val="1750973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708C8E-E2A6-4AF1-B45C-2FD2C24DEF93}" type="datetime1">
              <a:rPr lang="en-US" smtClean="0"/>
              <a:t>10-Apr-18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85EB4-A1FA-6249-828E-DBD87EFB4D42}" type="slidenum">
              <a:rPr lang="en-US" smtClean="0"/>
              <a:t>‹#›</a:t>
            </a:fld>
            <a:endParaRPr lang="en-US"/>
          </a:p>
        </p:txBody>
      </p:sp>
    </p:spTree>
    <p:extLst>
      <p:ext uri="{BB962C8B-B14F-4D97-AF65-F5344CB8AC3E}">
        <p14:creationId xmlns:p14="http://schemas.microsoft.com/office/powerpoint/2010/main" val="1947503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6B76C5-AEDD-4F16-A1CE-9F3C202CD923}" type="datetime1">
              <a:rPr lang="en-US" smtClean="0"/>
              <a:t>10-Apr-18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85EB4-A1FA-6249-828E-DBD87EFB4D42}" type="slidenum">
              <a:rPr lang="en-US" smtClean="0"/>
              <a:t>‹#›</a:t>
            </a:fld>
            <a:endParaRPr lang="en-US"/>
          </a:p>
        </p:txBody>
      </p:sp>
    </p:spTree>
    <p:extLst>
      <p:ext uri="{BB962C8B-B14F-4D97-AF65-F5344CB8AC3E}">
        <p14:creationId xmlns:p14="http://schemas.microsoft.com/office/powerpoint/2010/main" val="3778214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0CB58BC-9A2B-48EF-96B5-6EDBA1F36AB7}" type="datetime1">
              <a:rPr lang="en-US" smtClean="0"/>
              <a:t>10-Apr-18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A85EB4-A1FA-6249-828E-DBD87EFB4D42}" type="slidenum">
              <a:rPr lang="en-US" smtClean="0"/>
              <a:t>‹#›</a:t>
            </a:fld>
            <a:endParaRPr lang="en-US"/>
          </a:p>
        </p:txBody>
      </p:sp>
    </p:spTree>
    <p:extLst>
      <p:ext uri="{BB962C8B-B14F-4D97-AF65-F5344CB8AC3E}">
        <p14:creationId xmlns:p14="http://schemas.microsoft.com/office/powerpoint/2010/main" val="1360038157"/>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maps.nationalgeographic.com/map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7.emf"/><Relationship Id="rId4" Type="http://schemas.openxmlformats.org/officeDocument/2006/relationships/image" Target="../media/image26.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search?q=pictures+with+endemic+burkitt's+lymphoma&amp;biw=1366&amp;bih=664&amp;tbm=isch&amp;imgil=QTNCtpvIPXKkPM:;https://encrypted-tbn2.gstatic.com/images?q%3Dtbn:ANd9GcQZIGIOGdxcZgEBjbIKCw0YJiv5pV6BN_PGHhGhueGouLTcauHw;165;220;i3egHgW3MAYf2M;http://lolayabonobo.wildlifedirect.org/2008/09/11/burkitts-disturbing-images/&amp;source=iu&amp;usg=__1pTBgcnpxtmX1B0ydIK9csxi7H8%3D&amp;sa=X&amp;ei=OApdU6reJOve7AaegIGABQ&amp;ved=0CD0Q9QEwBA"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115" y="643081"/>
            <a:ext cx="8461213" cy="523220"/>
          </a:xfrm>
          <a:prstGeom prst="rect">
            <a:avLst/>
          </a:prstGeom>
        </p:spPr>
        <p:txBody>
          <a:bodyPr wrap="square">
            <a:spAutoFit/>
          </a:bodyPr>
          <a:lstStyle/>
          <a:p>
            <a:pPr algn="ctr"/>
            <a:endParaRPr lang="en-US" sz="2800" i="1" dirty="0" smtClean="0">
              <a:solidFill>
                <a:srgbClr val="FFFD2E"/>
              </a:solidFill>
              <a:latin typeface="Arial"/>
              <a:cs typeface="Arial"/>
            </a:endParaRPr>
          </a:p>
        </p:txBody>
      </p:sp>
      <p:sp>
        <p:nvSpPr>
          <p:cNvPr id="8" name="Rectangle 7"/>
          <p:cNvSpPr/>
          <p:nvPr/>
        </p:nvSpPr>
        <p:spPr>
          <a:xfrm>
            <a:off x="1" y="3417874"/>
            <a:ext cx="9143999" cy="1200329"/>
          </a:xfrm>
          <a:prstGeom prst="rect">
            <a:avLst/>
          </a:prstGeom>
        </p:spPr>
        <p:txBody>
          <a:bodyPr wrap="square">
            <a:spAutoFit/>
          </a:bodyPr>
          <a:lstStyle/>
          <a:p>
            <a:pPr algn="ctr"/>
            <a:r>
              <a:rPr lang="en-US" sz="2400" b="1" dirty="0" smtClean="0">
                <a:latin typeface="Arial" panose="020B0604020202020204" pitchFamily="34" charset="0"/>
                <a:cs typeface="Arial" panose="020B0604020202020204" pitchFamily="34" charset="0"/>
              </a:rPr>
              <a:t>Kitungulu Nicholas, MSc (Medical Biotechnology)</a:t>
            </a:r>
          </a:p>
          <a:p>
            <a:pPr algn="ctr"/>
            <a:r>
              <a:rPr lang="en-US" sz="2400" b="1" dirty="0" smtClean="0">
                <a:latin typeface="Arial" panose="020B0604020202020204" pitchFamily="34" charset="0"/>
                <a:cs typeface="Arial" panose="020B0604020202020204" pitchFamily="34" charset="0"/>
              </a:rPr>
              <a:t>PhD </a:t>
            </a:r>
            <a:r>
              <a:rPr lang="en-US" sz="2400" b="1" dirty="0" err="1" smtClean="0">
                <a:latin typeface="Arial" panose="020B0604020202020204" pitchFamily="34" charset="0"/>
                <a:cs typeface="Arial" panose="020B0604020202020204" pitchFamily="34" charset="0"/>
              </a:rPr>
              <a:t>cand</a:t>
            </a:r>
            <a:r>
              <a:rPr lang="en-US" sz="2400" b="1" dirty="0" smtClean="0">
                <a:latin typeface="Arial" panose="020B0604020202020204" pitchFamily="34" charset="0"/>
                <a:cs typeface="Arial" panose="020B0604020202020204" pitchFamily="34" charset="0"/>
              </a:rPr>
              <a:t>( Maseno University)</a:t>
            </a:r>
          </a:p>
          <a:p>
            <a:pPr algn="ctr"/>
            <a:endParaRPr lang="en-US" sz="2400" b="1" dirty="0" smtClean="0">
              <a:latin typeface="Arial" panose="020B0604020202020204" pitchFamily="34" charset="0"/>
              <a:cs typeface="Arial" panose="020B0604020202020204" pitchFamily="34" charset="0"/>
            </a:endParaRPr>
          </a:p>
        </p:txBody>
      </p:sp>
      <p:sp>
        <p:nvSpPr>
          <p:cNvPr id="10" name="TextBox 9"/>
          <p:cNvSpPr txBox="1"/>
          <p:nvPr/>
        </p:nvSpPr>
        <p:spPr>
          <a:xfrm>
            <a:off x="3146167" y="5384800"/>
            <a:ext cx="184666" cy="369332"/>
          </a:xfrm>
          <a:prstGeom prst="rect">
            <a:avLst/>
          </a:prstGeom>
          <a:noFill/>
        </p:spPr>
        <p:txBody>
          <a:bodyPr wrap="none" rtlCol="0">
            <a:spAutoFit/>
          </a:bodyPr>
          <a:lstStyle/>
          <a:p>
            <a:endParaRPr lang="en-US" dirty="0"/>
          </a:p>
        </p:txBody>
      </p:sp>
      <p:sp>
        <p:nvSpPr>
          <p:cNvPr id="3" name="Rectangle 2"/>
          <p:cNvSpPr/>
          <p:nvPr/>
        </p:nvSpPr>
        <p:spPr>
          <a:xfrm>
            <a:off x="0" y="1359104"/>
            <a:ext cx="9144000" cy="1569660"/>
          </a:xfrm>
          <a:prstGeom prst="rect">
            <a:avLst/>
          </a:prstGeom>
        </p:spPr>
        <p:txBody>
          <a:bodyPr wrap="square">
            <a:spAutoFit/>
          </a:bodyPr>
          <a:lstStyle/>
          <a:p>
            <a:pPr algn="ctr">
              <a:spcAft>
                <a:spcPts val="600"/>
              </a:spcAft>
            </a:pPr>
            <a:r>
              <a:rPr lang="en-US" sz="2400" b="1" dirty="0" smtClean="0">
                <a:latin typeface="Arial" panose="020B0604020202020204" pitchFamily="34" charset="0"/>
                <a:ea typeface="Times New Roman" panose="02020603050405020304" pitchFamily="18" charset="0"/>
                <a:cs typeface="Arial" panose="020B0604020202020204" pitchFamily="34" charset="0"/>
              </a:rPr>
              <a:t>EFFECTS OF MALARIA CO-INFECTION WITH EPSTEIN-BARR VIRUS, A KEY CONTRIBUTOR IN ENDEMIC BURKITT CANCER DEVELOPMENT. A CASE STUDY IN CHILDREN UNDER 9 YEARS IN WESTERN KENYA</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AutoShape 2" descr="Image result for maseno university logo"/>
          <p:cNvSpPr>
            <a:spLocks noChangeAspect="1" noChangeArrowheads="1"/>
          </p:cNvSpPr>
          <p:nvPr/>
        </p:nvSpPr>
        <p:spPr bwMode="auto">
          <a:xfrm>
            <a:off x="155575" y="-623888"/>
            <a:ext cx="1181100" cy="131445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Slide Number Placeholder 4"/>
          <p:cNvSpPr>
            <a:spLocks noGrp="1"/>
          </p:cNvSpPr>
          <p:nvPr>
            <p:ph type="sldNum" sz="quarter" idx="12"/>
          </p:nvPr>
        </p:nvSpPr>
        <p:spPr/>
        <p:txBody>
          <a:bodyPr/>
          <a:lstStyle/>
          <a:p>
            <a:fld id="{CBA85EB4-A1FA-6249-828E-DBD87EFB4D42}" type="slidenum">
              <a:rPr lang="en-US" smtClean="0"/>
              <a:t>1</a:t>
            </a:fld>
            <a:endParaRPr lang="en-US"/>
          </a:p>
        </p:txBody>
      </p:sp>
      <p:pic>
        <p:nvPicPr>
          <p:cNvPr id="11" name="Picture 10"/>
          <p:cNvPicPr/>
          <p:nvPr/>
        </p:nvPicPr>
        <p:blipFill>
          <a:blip r:embed="rId3" cstate="print">
            <a:alphaModFix amt="96000"/>
            <a:extLst>
              <a:ext uri="{28A0092B-C50C-407E-A947-70E740481C1C}">
                <a14:useLocalDpi xmlns:a14="http://schemas.microsoft.com/office/drawing/2010/main" val="0"/>
              </a:ext>
            </a:extLst>
          </a:blip>
          <a:srcRect/>
          <a:stretch>
            <a:fillRect/>
          </a:stretch>
        </p:blipFill>
        <p:spPr bwMode="auto">
          <a:xfrm>
            <a:off x="3025589" y="4275765"/>
            <a:ext cx="2707482" cy="2107480"/>
          </a:xfrm>
          <a:prstGeom prst="rect">
            <a:avLst/>
          </a:prstGeom>
          <a:noFill/>
          <a:ln>
            <a:solidFill>
              <a:schemeClr val="tx1"/>
            </a:solidFill>
          </a:ln>
        </p:spPr>
      </p:pic>
    </p:spTree>
    <p:extLst>
      <p:ext uri="{BB962C8B-B14F-4D97-AF65-F5344CB8AC3E}">
        <p14:creationId xmlns:p14="http://schemas.microsoft.com/office/powerpoint/2010/main" val="2146442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5144"/>
            <a:ext cx="9144000" cy="537028"/>
          </a:xfrm>
        </p:spPr>
        <p:txBody>
          <a:bodyPr>
            <a:noAutofit/>
          </a:bodyPr>
          <a:lstStyle/>
          <a:p>
            <a:pPr algn="ctr"/>
            <a:r>
              <a:rPr lang="en-US" sz="2200" b="1" dirty="0" smtClean="0">
                <a:latin typeface="Arial" panose="020B0604020202020204" pitchFamily="34" charset="0"/>
                <a:cs typeface="Arial" panose="020B0604020202020204" pitchFamily="34" charset="0"/>
              </a:rPr>
              <a:t>RESEARCH QUESTIONS</a:t>
            </a:r>
            <a:endParaRPr lang="en-US" sz="2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21894" y="903514"/>
            <a:ext cx="8437270" cy="5969000"/>
          </a:xfrm>
        </p:spPr>
        <p:txBody>
          <a:bodyPr>
            <a:normAutofit/>
          </a:bodyPr>
          <a:lstStyle/>
          <a:p>
            <a:pPr marL="457200" lvl="0" indent="-457200">
              <a:buFont typeface="+mj-lt"/>
              <a:buAutoNum type="arabicPeriod"/>
            </a:pPr>
            <a:r>
              <a:rPr lang="en-US" sz="2200" dirty="0">
                <a:latin typeface="Arial" panose="020B0604020202020204" pitchFamily="34" charset="0"/>
                <a:cs typeface="Arial" panose="020B0604020202020204" pitchFamily="34" charset="0"/>
              </a:rPr>
              <a:t>What are the frequencies of EBNA1-specific NK (IFN-</a:t>
            </a:r>
            <a:r>
              <a:rPr lang="el-GR" sz="2200" dirty="0">
                <a:latin typeface="Arial" panose="020B0604020202020204" pitchFamily="34" charset="0"/>
                <a:cs typeface="Arial" panose="020B0604020202020204" pitchFamily="34" charset="0"/>
              </a:rPr>
              <a:t>γ, Granzyme B, PD-1 and CD107a) </a:t>
            </a:r>
            <a:r>
              <a:rPr lang="en-US" sz="2200" dirty="0">
                <a:latin typeface="Arial" panose="020B0604020202020204" pitchFamily="34" charset="0"/>
                <a:cs typeface="Arial" panose="020B0604020202020204" pitchFamily="34" charset="0"/>
              </a:rPr>
              <a:t>cells due to </a:t>
            </a:r>
            <a:r>
              <a:rPr lang="en-US" sz="2200" i="1" dirty="0">
                <a:latin typeface="Arial" panose="020B0604020202020204" pitchFamily="34" charset="0"/>
                <a:cs typeface="Arial" panose="020B0604020202020204" pitchFamily="34" charset="0"/>
              </a:rPr>
              <a:t>P.  falciparum</a:t>
            </a:r>
            <a:r>
              <a:rPr lang="en-US" sz="2200" dirty="0">
                <a:latin typeface="Arial" panose="020B0604020202020204" pitchFamily="34" charset="0"/>
                <a:cs typeface="Arial" panose="020B0604020202020204" pitchFamily="34" charset="0"/>
              </a:rPr>
              <a:t> transmission patterns in holoendemic and hypoendemic regions of western </a:t>
            </a:r>
            <a:r>
              <a:rPr lang="en-US" sz="2200" dirty="0" smtClean="0">
                <a:latin typeface="Arial" panose="020B0604020202020204" pitchFamily="34" charset="0"/>
                <a:cs typeface="Arial" panose="020B0604020202020204" pitchFamily="34" charset="0"/>
              </a:rPr>
              <a:t>Kenya?</a:t>
            </a:r>
          </a:p>
          <a:p>
            <a:pPr marL="457200" lvl="0" indent="-457200">
              <a:buFont typeface="+mj-lt"/>
              <a:buAutoNum type="arabicPeriod"/>
            </a:pPr>
            <a:endParaRPr lang="en-US" sz="2200" dirty="0">
              <a:latin typeface="Arial" panose="020B0604020202020204" pitchFamily="34" charset="0"/>
              <a:cs typeface="Arial" panose="020B0604020202020204" pitchFamily="34" charset="0"/>
            </a:endParaRPr>
          </a:p>
          <a:p>
            <a:pPr marL="457200" lvl="0" indent="-457200">
              <a:buFont typeface="+mj-lt"/>
              <a:buAutoNum type="arabicPeriod"/>
            </a:pPr>
            <a:r>
              <a:rPr lang="en-US" sz="2200" dirty="0" smtClean="0">
                <a:latin typeface="Arial" panose="020B0604020202020204" pitchFamily="34" charset="0"/>
                <a:cs typeface="Arial" panose="020B0604020202020204" pitchFamily="34" charset="0"/>
              </a:rPr>
              <a:t>What </a:t>
            </a:r>
            <a:r>
              <a:rPr lang="en-US" sz="2200" dirty="0">
                <a:latin typeface="Arial" panose="020B0604020202020204" pitchFamily="34" charset="0"/>
                <a:cs typeface="Arial" panose="020B0604020202020204" pitchFamily="34" charset="0"/>
              </a:rPr>
              <a:t>are the differences in EBV viral loads due to </a:t>
            </a:r>
            <a:r>
              <a:rPr lang="en-US" sz="2200" i="1" dirty="0">
                <a:latin typeface="Arial" panose="020B0604020202020204" pitchFamily="34" charset="0"/>
                <a:cs typeface="Arial" panose="020B0604020202020204" pitchFamily="34" charset="0"/>
              </a:rPr>
              <a:t>P. falciparum</a:t>
            </a:r>
            <a:r>
              <a:rPr lang="en-US" sz="2200" dirty="0">
                <a:latin typeface="Arial" panose="020B0604020202020204" pitchFamily="34" charset="0"/>
                <a:cs typeface="Arial" panose="020B0604020202020204" pitchFamily="34" charset="0"/>
              </a:rPr>
              <a:t> transmission patterns in malaria holoendemic and hypoendemic regions of western </a:t>
            </a:r>
            <a:r>
              <a:rPr lang="en-US" sz="2200" dirty="0" smtClean="0">
                <a:latin typeface="Arial" panose="020B0604020202020204" pitchFamily="34" charset="0"/>
                <a:cs typeface="Arial" panose="020B0604020202020204" pitchFamily="34" charset="0"/>
              </a:rPr>
              <a:t>Kenya?</a:t>
            </a:r>
          </a:p>
          <a:p>
            <a:pPr marL="457200" lvl="0" indent="-457200">
              <a:buFont typeface="+mj-lt"/>
              <a:buAutoNum type="arabicPeriod"/>
            </a:pPr>
            <a:endParaRPr lang="en-US" sz="2200" dirty="0">
              <a:latin typeface="Arial" panose="020B0604020202020204" pitchFamily="34" charset="0"/>
              <a:cs typeface="Arial" panose="020B0604020202020204" pitchFamily="34" charset="0"/>
            </a:endParaRPr>
          </a:p>
          <a:p>
            <a:pPr marL="457200" lvl="0" indent="-457200">
              <a:buFont typeface="+mj-lt"/>
              <a:buAutoNum type="arabicPeriod"/>
            </a:pPr>
            <a:r>
              <a:rPr lang="en-US" sz="2200" dirty="0" smtClean="0">
                <a:latin typeface="Arial" panose="020B0604020202020204" pitchFamily="34" charset="0"/>
                <a:cs typeface="Arial" panose="020B0604020202020204" pitchFamily="34" charset="0"/>
              </a:rPr>
              <a:t>What </a:t>
            </a:r>
            <a:r>
              <a:rPr lang="en-US" sz="2200" dirty="0">
                <a:latin typeface="Arial" panose="020B0604020202020204" pitchFamily="34" charset="0"/>
                <a:cs typeface="Arial" panose="020B0604020202020204" pitchFamily="34" charset="0"/>
              </a:rPr>
              <a:t>is the correlation between NK cell functional capacity and EBV viral loads?</a:t>
            </a:r>
          </a:p>
          <a:p>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BA85EB4-A1FA-6249-828E-DBD87EFB4D42}" type="slidenum">
              <a:rPr lang="en-US" smtClean="0"/>
              <a:t>10</a:t>
            </a:fld>
            <a:endParaRPr lang="en-US"/>
          </a:p>
        </p:txBody>
      </p:sp>
    </p:spTree>
    <p:extLst>
      <p:ext uri="{BB962C8B-B14F-4D97-AF65-F5344CB8AC3E}">
        <p14:creationId xmlns:p14="http://schemas.microsoft.com/office/powerpoint/2010/main" val="2565406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BA85EB4-A1FA-6249-828E-DBD87EFB4D42}" type="slidenum">
              <a:rPr lang="en-US" smtClean="0"/>
              <a:t>11</a:t>
            </a:fld>
            <a:endParaRPr lang="en-US"/>
          </a:p>
        </p:txBody>
      </p:sp>
      <p:sp>
        <p:nvSpPr>
          <p:cNvPr id="3" name="TextBox 2"/>
          <p:cNvSpPr txBox="1"/>
          <p:nvPr/>
        </p:nvSpPr>
        <p:spPr>
          <a:xfrm>
            <a:off x="0" y="314793"/>
            <a:ext cx="9143999" cy="430887"/>
          </a:xfrm>
          <a:prstGeom prst="rect">
            <a:avLst/>
          </a:prstGeom>
          <a:noFill/>
        </p:spPr>
        <p:txBody>
          <a:bodyPr wrap="square" rtlCol="0">
            <a:spAutoFit/>
          </a:bodyPr>
          <a:lstStyle/>
          <a:p>
            <a:pPr algn="ctr"/>
            <a:r>
              <a:rPr lang="en-US" sz="2200" b="1" dirty="0" smtClean="0">
                <a:latin typeface="Arial" panose="020B0604020202020204" pitchFamily="34" charset="0"/>
                <a:cs typeface="Arial" panose="020B0604020202020204" pitchFamily="34" charset="0"/>
              </a:rPr>
              <a:t>SIGNIFICANCE OF THE STUDY</a:t>
            </a:r>
            <a:endParaRPr lang="en-US" sz="2200" dirty="0">
              <a:latin typeface="Arial" panose="020B0604020202020204" pitchFamily="34" charset="0"/>
              <a:cs typeface="Arial" panose="020B0604020202020204" pitchFamily="34" charset="0"/>
            </a:endParaRPr>
          </a:p>
        </p:txBody>
      </p:sp>
      <p:sp>
        <p:nvSpPr>
          <p:cNvPr id="4" name="TextBox 3"/>
          <p:cNvSpPr txBox="1"/>
          <p:nvPr/>
        </p:nvSpPr>
        <p:spPr>
          <a:xfrm>
            <a:off x="464695" y="1344968"/>
            <a:ext cx="8050655" cy="2462213"/>
          </a:xfrm>
          <a:prstGeom prst="rect">
            <a:avLst/>
          </a:prstGeom>
          <a:noFill/>
        </p:spPr>
        <p:txBody>
          <a:bodyPr wrap="square" rtlCol="0">
            <a:spAutoFit/>
          </a:bodyPr>
          <a:lstStyle/>
          <a:p>
            <a:pPr marL="342900" indent="-342900" algn="just">
              <a:buFont typeface="Arial" panose="020B0604020202020204" pitchFamily="34" charset="0"/>
              <a:buChar char="•"/>
            </a:pPr>
            <a:r>
              <a:rPr lang="en-US" sz="2200" dirty="0">
                <a:latin typeface="Arial" panose="020B0604020202020204" pitchFamily="34" charset="0"/>
                <a:cs typeface="Arial" panose="020B0604020202020204" pitchFamily="34" charset="0"/>
              </a:rPr>
              <a:t>This study </a:t>
            </a:r>
            <a:r>
              <a:rPr lang="en-US" sz="2200" dirty="0" smtClean="0">
                <a:latin typeface="Arial" panose="020B0604020202020204" pitchFamily="34" charset="0"/>
                <a:cs typeface="Arial" panose="020B0604020202020204" pitchFamily="34" charset="0"/>
              </a:rPr>
              <a:t>reports that there is </a:t>
            </a:r>
            <a:r>
              <a:rPr lang="en-US" sz="2200" dirty="0">
                <a:latin typeface="Arial" panose="020B0604020202020204" pitchFamily="34" charset="0"/>
                <a:cs typeface="Arial" panose="020B0604020202020204" pitchFamily="34" charset="0"/>
              </a:rPr>
              <a:t>possible immunomodulatory  role of </a:t>
            </a:r>
            <a:r>
              <a:rPr lang="en-US" sz="2200" dirty="0" smtClean="0">
                <a:latin typeface="Arial" panose="020B0604020202020204" pitchFamily="34" charset="0"/>
                <a:cs typeface="Arial" panose="020B0604020202020204" pitchFamily="34" charset="0"/>
              </a:rPr>
              <a:t>  </a:t>
            </a:r>
            <a:r>
              <a:rPr lang="en-US" sz="2200" i="1" dirty="0" smtClean="0">
                <a:latin typeface="Arial" panose="020B0604020202020204" pitchFamily="34" charset="0"/>
                <a:cs typeface="Arial" panose="020B0604020202020204" pitchFamily="34" charset="0"/>
              </a:rPr>
              <a:t>P. </a:t>
            </a:r>
            <a:r>
              <a:rPr lang="en-US" sz="2200" i="1" dirty="0">
                <a:latin typeface="Arial" panose="020B0604020202020204" pitchFamily="34" charset="0"/>
                <a:cs typeface="Arial" panose="020B0604020202020204" pitchFamily="34" charset="0"/>
              </a:rPr>
              <a:t>falciparum </a:t>
            </a:r>
            <a:r>
              <a:rPr lang="en-US" sz="2200" dirty="0">
                <a:latin typeface="Arial" panose="020B0604020202020204" pitchFamily="34" charset="0"/>
                <a:cs typeface="Arial" panose="020B0604020202020204" pitchFamily="34" charset="0"/>
              </a:rPr>
              <a:t>transmission </a:t>
            </a:r>
            <a:r>
              <a:rPr lang="en-US" sz="2200" dirty="0" smtClean="0">
                <a:latin typeface="Arial" panose="020B0604020202020204" pitchFamily="34" charset="0"/>
                <a:cs typeface="Arial" panose="020B0604020202020204" pitchFamily="34" charset="0"/>
              </a:rPr>
              <a:t>on NK cell function in </a:t>
            </a:r>
            <a:r>
              <a:rPr lang="en-US" sz="2200" dirty="0">
                <a:latin typeface="Arial" panose="020B0604020202020204" pitchFamily="34" charset="0"/>
                <a:cs typeface="Arial" panose="020B0604020202020204" pitchFamily="34" charset="0"/>
              </a:rPr>
              <a:t>eBL genesis. </a:t>
            </a:r>
            <a:endParaRPr lang="en-US" sz="22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200" dirty="0">
                <a:latin typeface="Arial" panose="020B0604020202020204" pitchFamily="34" charset="0"/>
                <a:cs typeface="Arial" panose="020B0604020202020204" pitchFamily="34" charset="0"/>
              </a:rPr>
              <a:t>Thus there is </a:t>
            </a:r>
            <a:r>
              <a:rPr lang="en-US" sz="2200" dirty="0" smtClean="0">
                <a:latin typeface="Arial" panose="020B0604020202020204" pitchFamily="34" charset="0"/>
                <a:cs typeface="Arial" panose="020B0604020202020204" pitchFamily="34" charset="0"/>
              </a:rPr>
              <a:t>need for combined clinical </a:t>
            </a:r>
            <a:r>
              <a:rPr lang="en-US" sz="2200" dirty="0">
                <a:latin typeface="Arial" panose="020B0604020202020204" pitchFamily="34" charset="0"/>
                <a:cs typeface="Arial" panose="020B0604020202020204" pitchFamily="34" charset="0"/>
              </a:rPr>
              <a:t>efforts in immune reconstitution of T, B and NK cells as one of the strategy to mitigate the </a:t>
            </a:r>
            <a:r>
              <a:rPr lang="en-US" sz="2200" dirty="0" smtClean="0">
                <a:latin typeface="Arial" panose="020B0604020202020204" pitchFamily="34" charset="0"/>
                <a:cs typeface="Arial" panose="020B0604020202020204" pitchFamily="34" charset="0"/>
              </a:rPr>
              <a:t>effects/association of </a:t>
            </a:r>
            <a:r>
              <a:rPr lang="en-US" sz="2200" dirty="0">
                <a:latin typeface="Arial" panose="020B0604020202020204" pitchFamily="34" charset="0"/>
                <a:cs typeface="Arial" panose="020B0604020202020204" pitchFamily="34" charset="0"/>
              </a:rPr>
              <a:t>malaria </a:t>
            </a:r>
            <a:r>
              <a:rPr lang="en-US" sz="2200" dirty="0" smtClean="0">
                <a:latin typeface="Arial" panose="020B0604020202020204" pitchFamily="34" charset="0"/>
                <a:cs typeface="Arial" panose="020B0604020202020204" pitchFamily="34" charset="0"/>
              </a:rPr>
              <a:t>in </a:t>
            </a:r>
            <a:r>
              <a:rPr lang="en-US" sz="2200" dirty="0">
                <a:latin typeface="Arial" panose="020B0604020202020204" pitchFamily="34" charset="0"/>
                <a:cs typeface="Arial" panose="020B0604020202020204" pitchFamily="34" charset="0"/>
              </a:rPr>
              <a:t>eBL etiology. </a:t>
            </a:r>
          </a:p>
        </p:txBody>
      </p:sp>
    </p:spTree>
    <p:extLst>
      <p:ext uri="{BB962C8B-B14F-4D97-AF65-F5344CB8AC3E}">
        <p14:creationId xmlns:p14="http://schemas.microsoft.com/office/powerpoint/2010/main" val="361906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868"/>
            <a:ext cx="7886700" cy="1001039"/>
          </a:xfrm>
        </p:spPr>
        <p:txBody>
          <a:bodyPr/>
          <a:lstStyle/>
          <a:p>
            <a:r>
              <a:rPr lang="en-US" b="1" dirty="0">
                <a:latin typeface="Arial" panose="020B0604020202020204" pitchFamily="34" charset="0"/>
                <a:cs typeface="Arial" panose="020B0604020202020204" pitchFamily="34" charset="0"/>
              </a:rPr>
              <a:t>MATERIALS AND METHODS</a:t>
            </a:r>
            <a:endParaRPr lang="en-US" dirty="0"/>
          </a:p>
        </p:txBody>
      </p:sp>
      <p:sp>
        <p:nvSpPr>
          <p:cNvPr id="3" name="Slide Number Placeholder 2"/>
          <p:cNvSpPr>
            <a:spLocks noGrp="1"/>
          </p:cNvSpPr>
          <p:nvPr>
            <p:ph type="sldNum" sz="quarter" idx="12"/>
          </p:nvPr>
        </p:nvSpPr>
        <p:spPr/>
        <p:txBody>
          <a:bodyPr/>
          <a:lstStyle/>
          <a:p>
            <a:fld id="{CBA85EB4-A1FA-6249-828E-DBD87EFB4D42}" type="slidenum">
              <a:rPr lang="en-US" smtClean="0"/>
              <a:t>12</a:t>
            </a:fld>
            <a:endParaRPr lang="en-US"/>
          </a:p>
        </p:txBody>
      </p:sp>
      <p:sp>
        <p:nvSpPr>
          <p:cNvPr id="4" name="Rectangle 3"/>
          <p:cNvSpPr/>
          <p:nvPr/>
        </p:nvSpPr>
        <p:spPr>
          <a:xfrm>
            <a:off x="242047" y="1027907"/>
            <a:ext cx="8377518" cy="5078313"/>
          </a:xfrm>
          <a:prstGeom prst="rect">
            <a:avLst/>
          </a:prstGeom>
        </p:spPr>
        <p:txBody>
          <a:bodyPr wrap="square">
            <a:spAutoFit/>
          </a:bodyPr>
          <a:lstStyle/>
          <a:p>
            <a:pPr lvl="0"/>
            <a:r>
              <a:rPr lang="en-US" b="1" u="sng" dirty="0">
                <a:latin typeface="Arial" panose="020B0604020202020204" pitchFamily="34" charset="0"/>
                <a:cs typeface="Arial" panose="020B0604020202020204" pitchFamily="34" charset="0"/>
              </a:rPr>
              <a:t>Study design</a:t>
            </a:r>
            <a:r>
              <a:rPr lang="en-US" b="1" dirty="0">
                <a:latin typeface="Arial" panose="020B0604020202020204" pitchFamily="34" charset="0"/>
                <a:cs typeface="Arial" panose="020B0604020202020204" pitchFamily="34" charset="0"/>
              </a:rPr>
              <a:t>:</a:t>
            </a:r>
          </a:p>
          <a:p>
            <a:pPr lvl="0"/>
            <a:r>
              <a:rPr lang="en-US" b="1" dirty="0">
                <a:latin typeface="Arial" panose="020B0604020202020204" pitchFamily="34" charset="0"/>
                <a:cs typeface="Arial" panose="020B0604020202020204" pitchFamily="34" charset="0"/>
              </a:rPr>
              <a:t>Inclusion criteria</a:t>
            </a:r>
            <a:r>
              <a:rPr lang="en-US" dirty="0">
                <a:latin typeface="Arial" panose="020B0604020202020204" pitchFamily="34" charset="0"/>
                <a:cs typeface="Arial" panose="020B0604020202020204" pitchFamily="34" charset="0"/>
              </a:rPr>
              <a:t>: &lt;3.5 years,  ≤37.5</a:t>
            </a:r>
            <a:r>
              <a:rPr lang="en-US" baseline="30000" dirty="0">
                <a:latin typeface="Arial" panose="020B0604020202020204" pitchFamily="34" charset="0"/>
                <a:cs typeface="Arial" panose="020B0604020202020204" pitchFamily="34" charset="0"/>
              </a:rPr>
              <a:t>o</a:t>
            </a:r>
            <a:r>
              <a:rPr lang="en-US" dirty="0">
                <a:latin typeface="Arial" panose="020B0604020202020204" pitchFamily="34" charset="0"/>
                <a:cs typeface="Arial" panose="020B0604020202020204" pitchFamily="34" charset="0"/>
              </a:rPr>
              <a:t>C., Permanent residents of Kisumu County or Nandi County,</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Sample size (n):</a:t>
            </a:r>
          </a:p>
          <a:p>
            <a:endParaRPr lang="en-US" dirty="0">
              <a:latin typeface="Arial" panose="020B0604020202020204" pitchFamily="34" charset="0"/>
              <a:cs typeface="Arial" panose="020B0604020202020204" pitchFamily="34" charset="0"/>
            </a:endParaRPr>
          </a:p>
          <a:p>
            <a:r>
              <a:rPr lang="en-US" dirty="0" smtClean="0"/>
              <a:t>													= </a:t>
            </a:r>
            <a:r>
              <a:rPr lang="en-US" dirty="0"/>
              <a:t>42</a:t>
            </a: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algn="just"/>
            <a:r>
              <a:rPr lang="en-US" b="1" dirty="0" smtClean="0"/>
              <a:t>Where</a:t>
            </a:r>
            <a:r>
              <a:rPr lang="en-US" b="1" dirty="0"/>
              <a:t>:</a:t>
            </a:r>
            <a:endParaRPr lang="en-US" dirty="0"/>
          </a:p>
          <a:p>
            <a:pPr algn="just" fontAlgn="base"/>
            <a:r>
              <a:rPr lang="en-US" dirty="0"/>
              <a:t> Z</a:t>
            </a:r>
            <a:r>
              <a:rPr lang="en-US" baseline="-25000" dirty="0">
                <a:sym typeface="Symbol" panose="05050102010706020507" pitchFamily="18" charset="2"/>
              </a:rPr>
              <a:t></a:t>
            </a:r>
            <a:r>
              <a:rPr lang="en-US" dirty="0"/>
              <a:t>= 80 (for study power of at least 80% which is acceptable for most biological studies)</a:t>
            </a:r>
          </a:p>
          <a:p>
            <a:pPr algn="just" fontAlgn="base"/>
            <a:r>
              <a:rPr lang="en-US" dirty="0"/>
              <a:t>Z</a:t>
            </a:r>
            <a:r>
              <a:rPr lang="en-US" baseline="-25000" dirty="0">
                <a:sym typeface="Symbol" panose="05050102010706020507" pitchFamily="18" charset="2"/>
              </a:rPr>
              <a:t></a:t>
            </a:r>
            <a:r>
              <a:rPr lang="en-US" dirty="0"/>
              <a:t>=1.96 or 0.05 which stand for significance level </a:t>
            </a:r>
          </a:p>
          <a:p>
            <a:pPr algn="just" fontAlgn="base"/>
            <a:r>
              <a:rPr lang="en-US" dirty="0"/>
              <a:t>r =4 (one cases versus 4 controls since the incidence of eBL is rare. Nationally, the incidence of eBL is one for every 100,000 live births (</a:t>
            </a:r>
            <a:r>
              <a:rPr lang="en-US" i="1" dirty="0"/>
              <a:t>Magrath et al, 1990</a:t>
            </a:r>
            <a:r>
              <a:rPr lang="en-US" dirty="0"/>
              <a:t>)</a:t>
            </a:r>
          </a:p>
          <a:p>
            <a:pPr algn="just" fontAlgn="base"/>
            <a:r>
              <a:rPr lang="en-US" dirty="0">
                <a:sym typeface="Symbol" panose="05050102010706020507" pitchFamily="18" charset="2"/>
              </a:rPr>
              <a:t></a:t>
            </a:r>
            <a:r>
              <a:rPr lang="en-US" dirty="0"/>
              <a:t>=6.0 (3 standard deviations below and above the mean to capture at least 75% of the 	population distribution) </a:t>
            </a:r>
          </a:p>
          <a:p>
            <a:pPr algn="just" fontAlgn="base"/>
            <a:r>
              <a:rPr lang="en-US" dirty="0"/>
              <a:t>Differences = 4.69, between mean of EBV viral loads in Kisumu and eBL (According to 	</a:t>
            </a:r>
            <a:r>
              <a:rPr lang="en-US" i="1" dirty="0"/>
              <a:t>Moormann et al., 2005</a:t>
            </a:r>
            <a:r>
              <a:rPr lang="en-US" dirty="0"/>
              <a:t>).</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230" y="2334561"/>
            <a:ext cx="4148447" cy="116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041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812043"/>
          </a:xfrm>
        </p:spPr>
        <p:txBody>
          <a:bodyPr>
            <a:normAutofit/>
          </a:bodyPr>
          <a:lstStyle/>
          <a:p>
            <a:pPr algn="ctr"/>
            <a:r>
              <a:rPr lang="en-US" sz="2200" b="1" dirty="0">
                <a:latin typeface="Arial" panose="020B0604020202020204" pitchFamily="34" charset="0"/>
                <a:cs typeface="Arial" panose="020B0604020202020204" pitchFamily="34" charset="0"/>
              </a:rPr>
              <a:t>MATERIALS AND METHODS</a:t>
            </a:r>
          </a:p>
        </p:txBody>
      </p:sp>
      <p:sp>
        <p:nvSpPr>
          <p:cNvPr id="3" name="Content Placeholder 2"/>
          <p:cNvSpPr>
            <a:spLocks noGrp="1"/>
          </p:cNvSpPr>
          <p:nvPr>
            <p:ph idx="1"/>
          </p:nvPr>
        </p:nvSpPr>
        <p:spPr>
          <a:xfrm>
            <a:off x="154200" y="807281"/>
            <a:ext cx="8726487" cy="5537152"/>
          </a:xfrm>
        </p:spPr>
        <p:txBody>
          <a:bodyPr>
            <a:normAutofit/>
          </a:bodyPr>
          <a:lstStyle/>
          <a:p>
            <a:pPr marL="0" indent="0">
              <a:buNone/>
            </a:pPr>
            <a:r>
              <a:rPr lang="en-US" sz="2200" b="1" dirty="0" smtClean="0">
                <a:latin typeface="Arial" panose="020B0604020202020204" pitchFamily="34" charset="0"/>
                <a:cs typeface="Arial" panose="020B0604020202020204" pitchFamily="34" charset="0"/>
              </a:rPr>
              <a:t>Sample Processing</a:t>
            </a:r>
          </a:p>
        </p:txBody>
      </p:sp>
      <p:sp>
        <p:nvSpPr>
          <p:cNvPr id="4" name="Flowchart: Process 3"/>
          <p:cNvSpPr/>
          <p:nvPr/>
        </p:nvSpPr>
        <p:spPr>
          <a:xfrm>
            <a:off x="2454387" y="1193606"/>
            <a:ext cx="3521122"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Sample collection</a:t>
            </a:r>
            <a:endParaRPr lang="en-US" dirty="0"/>
          </a:p>
        </p:txBody>
      </p:sp>
      <p:cxnSp>
        <p:nvCxnSpPr>
          <p:cNvPr id="6" name="Straight Connector 5"/>
          <p:cNvCxnSpPr/>
          <p:nvPr/>
        </p:nvCxnSpPr>
        <p:spPr>
          <a:xfrm>
            <a:off x="4214948" y="1499930"/>
            <a:ext cx="0" cy="166366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92863" y="2907508"/>
            <a:ext cx="3411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09116" y="2907507"/>
            <a:ext cx="230647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620113" y="2907508"/>
            <a:ext cx="0" cy="802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294404" y="2907507"/>
            <a:ext cx="0" cy="802350"/>
          </a:xfrm>
          <a:prstGeom prst="line">
            <a:avLst/>
          </a:prstGeom>
        </p:spPr>
        <p:style>
          <a:lnRef idx="1">
            <a:schemeClr val="accent1"/>
          </a:lnRef>
          <a:fillRef idx="0">
            <a:schemeClr val="accent1"/>
          </a:fillRef>
          <a:effectRef idx="0">
            <a:schemeClr val="accent1"/>
          </a:effectRef>
          <a:fontRef idx="minor">
            <a:schemeClr val="tx1"/>
          </a:fontRef>
        </p:style>
      </p:cxnSp>
      <p:sp>
        <p:nvSpPr>
          <p:cNvPr id="22" name="Flowchart: Process 21"/>
          <p:cNvSpPr/>
          <p:nvPr/>
        </p:nvSpPr>
        <p:spPr>
          <a:xfrm>
            <a:off x="404037" y="3324764"/>
            <a:ext cx="2301435" cy="111911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Objective one:</a:t>
            </a:r>
          </a:p>
          <a:p>
            <a:pPr algn="ctr"/>
            <a:r>
              <a:rPr lang="en-US" sz="1200" dirty="0" smtClean="0"/>
              <a:t> (1)-PBMC stimulation and culture preparations </a:t>
            </a:r>
          </a:p>
          <a:p>
            <a:pPr algn="ctr"/>
            <a:r>
              <a:rPr lang="en-US" sz="1200" dirty="0" smtClean="0"/>
              <a:t>2) Immunofluorescence staining and Flow cytometry analysis</a:t>
            </a:r>
            <a:endParaRPr lang="en-US" sz="1200" dirty="0"/>
          </a:p>
        </p:txBody>
      </p:sp>
      <p:sp>
        <p:nvSpPr>
          <p:cNvPr id="23" name="Flowchart: Process 22"/>
          <p:cNvSpPr/>
          <p:nvPr/>
        </p:nvSpPr>
        <p:spPr>
          <a:xfrm>
            <a:off x="3166534" y="3324766"/>
            <a:ext cx="2552131" cy="111911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Objective two: </a:t>
            </a:r>
          </a:p>
          <a:p>
            <a:pPr algn="ctr"/>
            <a:r>
              <a:rPr lang="en-US" sz="1200" dirty="0" smtClean="0"/>
              <a:t>EBV viral loads determination by RTQ-PCR  detecting  </a:t>
            </a:r>
            <a:r>
              <a:rPr lang="en-US" sz="1200" dirty="0"/>
              <a:t>a 70-bp region of the EBV BALF5 gene </a:t>
            </a:r>
          </a:p>
        </p:txBody>
      </p:sp>
      <p:sp>
        <p:nvSpPr>
          <p:cNvPr id="24" name="Flowchart: Process 23"/>
          <p:cNvSpPr/>
          <p:nvPr/>
        </p:nvSpPr>
        <p:spPr>
          <a:xfrm>
            <a:off x="6102979" y="3332387"/>
            <a:ext cx="2393393" cy="111911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Objectives three:</a:t>
            </a:r>
          </a:p>
          <a:p>
            <a:pPr algn="ctr"/>
            <a:r>
              <a:rPr lang="en-US" sz="1200" dirty="0" smtClean="0"/>
              <a:t>Determine the correlation NK cells &amp; EBV Viral loads was done by Linear </a:t>
            </a:r>
            <a:r>
              <a:rPr lang="en-US" sz="1200" dirty="0"/>
              <a:t>regression analysis </a:t>
            </a:r>
          </a:p>
        </p:txBody>
      </p:sp>
      <p:sp>
        <p:nvSpPr>
          <p:cNvPr id="25" name="Flowchart: Process 24"/>
          <p:cNvSpPr/>
          <p:nvPr/>
        </p:nvSpPr>
        <p:spPr>
          <a:xfrm>
            <a:off x="2966177" y="2112772"/>
            <a:ext cx="2497541"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Sample Processing</a:t>
            </a:r>
            <a:endParaRPr lang="en-US" dirty="0"/>
          </a:p>
        </p:txBody>
      </p:sp>
      <p:sp>
        <p:nvSpPr>
          <p:cNvPr id="5" name="Slide Number Placeholder 4"/>
          <p:cNvSpPr>
            <a:spLocks noGrp="1"/>
          </p:cNvSpPr>
          <p:nvPr>
            <p:ph type="sldNum" sz="quarter" idx="12"/>
          </p:nvPr>
        </p:nvSpPr>
        <p:spPr/>
        <p:txBody>
          <a:bodyPr/>
          <a:lstStyle/>
          <a:p>
            <a:fld id="{CBA85EB4-A1FA-6249-828E-DBD87EFB4D42}" type="slidenum">
              <a:rPr lang="en-US" smtClean="0"/>
              <a:t>13</a:t>
            </a:fld>
            <a:endParaRPr lang="en-US"/>
          </a:p>
        </p:txBody>
      </p:sp>
      <p:cxnSp>
        <p:nvCxnSpPr>
          <p:cNvPr id="15" name="Straight Connector 14"/>
          <p:cNvCxnSpPr/>
          <p:nvPr/>
        </p:nvCxnSpPr>
        <p:spPr>
          <a:xfrm>
            <a:off x="4214948" y="2725420"/>
            <a:ext cx="0" cy="8023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924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BA85EB4-A1FA-6249-828E-DBD87EFB4D42}" type="slidenum">
              <a:rPr lang="en-US" smtClean="0"/>
              <a:t>14</a:t>
            </a:fld>
            <a:endParaRPr lang="en-US"/>
          </a:p>
        </p:txBody>
      </p:sp>
      <p:sp>
        <p:nvSpPr>
          <p:cNvPr id="3" name="TextBox 2"/>
          <p:cNvSpPr txBox="1"/>
          <p:nvPr/>
        </p:nvSpPr>
        <p:spPr>
          <a:xfrm>
            <a:off x="232756" y="516763"/>
            <a:ext cx="8429106" cy="430887"/>
          </a:xfrm>
          <a:prstGeom prst="rect">
            <a:avLst/>
          </a:prstGeom>
          <a:noFill/>
        </p:spPr>
        <p:txBody>
          <a:bodyPr wrap="square" rtlCol="0">
            <a:spAutoFit/>
          </a:bodyPr>
          <a:lstStyle/>
          <a:p>
            <a:r>
              <a:rPr lang="en-US" sz="2200" b="1" dirty="0" smtClean="0">
                <a:latin typeface="Arial"/>
                <a:cs typeface="Arial"/>
              </a:rPr>
              <a:t>Objective 1: </a:t>
            </a:r>
            <a:r>
              <a:rPr lang="en-US" sz="2200" b="1" dirty="0" err="1" smtClean="0">
                <a:latin typeface="Arial"/>
                <a:cs typeface="Arial"/>
              </a:rPr>
              <a:t>Multiparameter</a:t>
            </a:r>
            <a:r>
              <a:rPr lang="en-US" sz="2200" b="1" dirty="0" smtClean="0">
                <a:latin typeface="Arial"/>
                <a:cs typeface="Arial"/>
              </a:rPr>
              <a:t> </a:t>
            </a:r>
            <a:r>
              <a:rPr lang="en-US" sz="2200" b="1" dirty="0">
                <a:latin typeface="Arial"/>
                <a:cs typeface="Arial"/>
              </a:rPr>
              <a:t>flow cytometry</a:t>
            </a:r>
            <a:endParaRPr lang="en-US" sz="2200" b="1" dirty="0"/>
          </a:p>
        </p:txBody>
      </p:sp>
      <p:sp>
        <p:nvSpPr>
          <p:cNvPr id="5" name="TextBox 4"/>
          <p:cNvSpPr txBox="1"/>
          <p:nvPr/>
        </p:nvSpPr>
        <p:spPr>
          <a:xfrm>
            <a:off x="2610196" y="128882"/>
            <a:ext cx="3674226"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MATERIALS AND METHODS</a:t>
            </a:r>
            <a:endParaRPr lang="en-US" dirty="0"/>
          </a:p>
        </p:txBody>
      </p:sp>
      <p:sp>
        <p:nvSpPr>
          <p:cNvPr id="6" name="TextBox 5"/>
          <p:cNvSpPr txBox="1"/>
          <p:nvPr/>
        </p:nvSpPr>
        <p:spPr>
          <a:xfrm>
            <a:off x="465512" y="1029713"/>
            <a:ext cx="8196349" cy="4493538"/>
          </a:xfrm>
          <a:prstGeom prst="rect">
            <a:avLst/>
          </a:prstGeom>
          <a:noFill/>
        </p:spPr>
        <p:txBody>
          <a:bodyPr wrap="square" rtlCol="0">
            <a:spAutoFit/>
          </a:bodyPr>
          <a:lstStyle/>
          <a:p>
            <a:pPr algn="just"/>
            <a:r>
              <a:rPr lang="en-US" sz="2200" b="1" dirty="0">
                <a:latin typeface="Arial" panose="020B0604020202020204" pitchFamily="34" charset="0"/>
                <a:cs typeface="Arial" panose="020B0604020202020204" pitchFamily="34" charset="0"/>
              </a:rPr>
              <a:t>Stimulation Conditions</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total overlapping </a:t>
            </a:r>
            <a:r>
              <a:rPr lang="en-US" sz="2200" dirty="0">
                <a:latin typeface="Arial" panose="020B0604020202020204" pitchFamily="34" charset="0"/>
                <a:cs typeface="Arial" panose="020B0604020202020204" pitchFamily="34" charset="0"/>
              </a:rPr>
              <a:t>peptides from EBNA1 and recombinant malaria surface protein, </a:t>
            </a:r>
            <a:r>
              <a:rPr lang="en-US" sz="2200" dirty="0" smtClean="0">
                <a:latin typeface="Arial" panose="020B0604020202020204" pitchFamily="34" charset="0"/>
                <a:cs typeface="Arial" panose="020B0604020202020204" pitchFamily="34" charset="0"/>
              </a:rPr>
              <a:t>MSP-1. Unstimulated </a:t>
            </a:r>
            <a:r>
              <a:rPr lang="en-US" sz="2200" dirty="0">
                <a:latin typeface="Arial" panose="020B0604020202020204" pitchFamily="34" charset="0"/>
                <a:cs typeface="Arial" panose="020B0604020202020204" pitchFamily="34" charset="0"/>
              </a:rPr>
              <a:t>PBMCs were used as negative control.</a:t>
            </a:r>
          </a:p>
          <a:p>
            <a:pPr algn="just"/>
            <a:endParaRPr lang="en-US" sz="2200" dirty="0">
              <a:latin typeface="Arial" panose="020B0604020202020204" pitchFamily="34" charset="0"/>
              <a:cs typeface="Arial" panose="020B0604020202020204" pitchFamily="34" charset="0"/>
            </a:endParaRPr>
          </a:p>
          <a:p>
            <a:pPr algn="just"/>
            <a:r>
              <a:rPr lang="en-US" sz="2200" b="1" dirty="0">
                <a:latin typeface="Arial" panose="020B0604020202020204" pitchFamily="34" charset="0"/>
                <a:cs typeface="Arial" panose="020B0604020202020204" pitchFamily="34" charset="0"/>
              </a:rPr>
              <a:t>Antibody panel: </a:t>
            </a:r>
            <a:r>
              <a:rPr lang="en-US" sz="2200" dirty="0">
                <a:latin typeface="Arial" panose="020B0604020202020204" pitchFamily="34" charset="0"/>
                <a:cs typeface="Arial" panose="020B0604020202020204" pitchFamily="34" charset="0"/>
              </a:rPr>
              <a:t>fluorophore-conjugated monoclonal antibodies to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NK cell lineage markers CD56 </a:t>
            </a:r>
          </a:p>
          <a:p>
            <a:pPr algn="just"/>
            <a:endParaRPr lang="en-US" sz="2200" u="sng" dirty="0">
              <a:latin typeface="Arial" panose="020B0604020202020204" pitchFamily="34" charset="0"/>
              <a:cs typeface="Arial" panose="020B0604020202020204" pitchFamily="34" charset="0"/>
            </a:endParaRPr>
          </a:p>
          <a:p>
            <a:pPr algn="just"/>
            <a:r>
              <a:rPr lang="en-US" sz="2200" b="1" dirty="0">
                <a:latin typeface="Arial" panose="020B0604020202020204" pitchFamily="34" charset="0"/>
                <a:cs typeface="Arial" panose="020B0604020202020204" pitchFamily="34" charset="0"/>
              </a:rPr>
              <a:t>Functional markers</a:t>
            </a:r>
            <a:r>
              <a:rPr lang="en-US" sz="2200" dirty="0">
                <a:latin typeface="Arial" panose="020B0604020202020204" pitchFamily="34" charset="0"/>
                <a:cs typeface="Arial" panose="020B0604020202020204" pitchFamily="34" charset="0"/>
              </a:rPr>
              <a:t>: intracellular staining (ICS) for IFN-</a:t>
            </a:r>
            <a:r>
              <a:rPr lang="el-GR" sz="2200" dirty="0">
                <a:latin typeface="Arial" panose="020B0604020202020204" pitchFamily="34" charset="0"/>
                <a:cs typeface="Arial" panose="020B0604020202020204" pitchFamily="34" charset="0"/>
                <a:sym typeface="Symbol"/>
              </a:rPr>
              <a:t></a:t>
            </a:r>
            <a:r>
              <a:rPr lang="en-US" sz="2200" dirty="0">
                <a:latin typeface="Arial" panose="020B0604020202020204" pitchFamily="34" charset="0"/>
                <a:cs typeface="Arial" panose="020B0604020202020204" pitchFamily="34" charset="0"/>
              </a:rPr>
              <a:t>, CD107a, GrB</a:t>
            </a:r>
          </a:p>
          <a:p>
            <a:pPr algn="just"/>
            <a:endParaRPr lang="en-US" sz="2200" dirty="0">
              <a:latin typeface="Arial" panose="020B0604020202020204" pitchFamily="34" charset="0"/>
              <a:cs typeface="Arial" panose="020B0604020202020204" pitchFamily="34" charset="0"/>
            </a:endParaRPr>
          </a:p>
          <a:p>
            <a:pPr algn="just"/>
            <a:r>
              <a:rPr lang="en-US" sz="2200" b="1" dirty="0">
                <a:latin typeface="Arial" panose="020B0604020202020204" pitchFamily="34" charset="0"/>
                <a:cs typeface="Arial" panose="020B0604020202020204" pitchFamily="34" charset="0"/>
              </a:rPr>
              <a:t>Other markers</a:t>
            </a:r>
            <a:r>
              <a:rPr lang="en-US" sz="2200" dirty="0">
                <a:latin typeface="Arial" panose="020B0604020202020204" pitchFamily="34" charset="0"/>
                <a:cs typeface="Arial" panose="020B0604020202020204" pitchFamily="34" charset="0"/>
              </a:rPr>
              <a:t>: Activation/Exhaustion marker:  </a:t>
            </a:r>
            <a:r>
              <a:rPr lang="en-US" sz="2200" dirty="0" smtClean="0">
                <a:latin typeface="Arial" panose="020B0604020202020204" pitchFamily="34" charset="0"/>
                <a:cs typeface="Arial" panose="020B0604020202020204" pitchFamily="34" charset="0"/>
              </a:rPr>
              <a:t>PD-1</a:t>
            </a:r>
          </a:p>
          <a:p>
            <a:pPr algn="just"/>
            <a:r>
              <a:rPr lang="en-US" sz="2200" dirty="0" smtClean="0">
                <a:latin typeface="Arial" panose="020B0604020202020204" pitchFamily="34" charset="0"/>
                <a:cs typeface="Arial" panose="020B0604020202020204" pitchFamily="34" charset="0"/>
              </a:rPr>
              <a:t>Dump </a:t>
            </a:r>
            <a:r>
              <a:rPr lang="en-US" sz="2200" dirty="0">
                <a:latin typeface="Arial" panose="020B0604020202020204" pitchFamily="34" charset="0"/>
                <a:cs typeface="Arial" panose="020B0604020202020204" pitchFamily="34" charset="0"/>
              </a:rPr>
              <a:t>Channel: </a:t>
            </a:r>
            <a:r>
              <a:rPr lang="en-US" sz="2200" b="1" dirty="0" smtClean="0">
                <a:latin typeface="Arial" panose="020B0604020202020204" pitchFamily="34" charset="0"/>
                <a:cs typeface="Arial" panose="020B0604020202020204" pitchFamily="34" charset="0"/>
              </a:rPr>
              <a:t>CD3</a:t>
            </a:r>
            <a:r>
              <a:rPr lang="en-US" sz="2200" dirty="0" smtClean="0">
                <a:latin typeface="Arial" panose="020B0604020202020204" pitchFamily="34" charset="0"/>
                <a:cs typeface="Arial" panose="020B0604020202020204" pitchFamily="34" charset="0"/>
              </a:rPr>
              <a:t>,</a:t>
            </a:r>
            <a:r>
              <a:rPr lang="en-US" sz="2200" b="1" dirty="0" smtClean="0">
                <a:latin typeface="Arial" panose="020B0604020202020204" pitchFamily="34" charset="0"/>
                <a:cs typeface="Arial" panose="020B0604020202020204" pitchFamily="34" charset="0"/>
              </a:rPr>
              <a:t> CD14</a:t>
            </a:r>
            <a:r>
              <a:rPr lang="en-US" sz="2200" dirty="0" smtClean="0">
                <a:latin typeface="Arial" panose="020B0604020202020204" pitchFamily="34" charset="0"/>
                <a:cs typeface="Arial" panose="020B0604020202020204" pitchFamily="34" charset="0"/>
              </a:rPr>
              <a:t>,</a:t>
            </a:r>
            <a:r>
              <a:rPr lang="en-US" sz="2200" b="1" dirty="0" smtClean="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CD19,</a:t>
            </a:r>
            <a:r>
              <a:rPr lang="en-US" sz="2200" dirty="0">
                <a:latin typeface="Arial" panose="020B0604020202020204" pitchFamily="34" charset="0"/>
                <a:cs typeface="Arial" panose="020B0604020202020204" pitchFamily="34" charset="0"/>
              </a:rPr>
              <a:t> live-dead </a:t>
            </a:r>
            <a:r>
              <a:rPr lang="en-US" sz="2200" dirty="0" smtClean="0">
                <a:latin typeface="Arial" panose="020B0604020202020204" pitchFamily="34" charset="0"/>
                <a:cs typeface="Arial" panose="020B0604020202020204" pitchFamily="34" charset="0"/>
              </a:rPr>
              <a:t>stain</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9266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BA85EB4-A1FA-6249-828E-DBD87EFB4D42}" type="slidenum">
              <a:rPr lang="en-US" smtClean="0"/>
              <a:t>15</a:t>
            </a:fld>
            <a:endParaRPr lang="en-US"/>
          </a:p>
        </p:txBody>
      </p:sp>
      <p:sp>
        <p:nvSpPr>
          <p:cNvPr id="3" name="TextBox 2"/>
          <p:cNvSpPr txBox="1"/>
          <p:nvPr/>
        </p:nvSpPr>
        <p:spPr>
          <a:xfrm>
            <a:off x="303891" y="832917"/>
            <a:ext cx="8016586" cy="430887"/>
          </a:xfrm>
          <a:prstGeom prst="rect">
            <a:avLst/>
          </a:prstGeom>
          <a:noFill/>
        </p:spPr>
        <p:txBody>
          <a:bodyPr wrap="square" rtlCol="0">
            <a:spAutoFit/>
          </a:bodyPr>
          <a:lstStyle/>
          <a:p>
            <a:r>
              <a:rPr lang="en-US" sz="2200" b="1" dirty="0">
                <a:latin typeface="Arial" panose="020B0604020202020204" pitchFamily="34" charset="0"/>
                <a:cs typeface="Arial" panose="020B0604020202020204" pitchFamily="34" charset="0"/>
              </a:rPr>
              <a:t>Objective 2: </a:t>
            </a:r>
            <a:r>
              <a:rPr lang="en-US" sz="2200" b="1" dirty="0" smtClean="0">
                <a:latin typeface="Arial" panose="020B0604020202020204" pitchFamily="34" charset="0"/>
                <a:cs typeface="Arial" panose="020B0604020202020204" pitchFamily="34" charset="0"/>
              </a:rPr>
              <a:t>EBV </a:t>
            </a:r>
            <a:r>
              <a:rPr lang="en-US" sz="2200" b="1" dirty="0">
                <a:latin typeface="Arial" panose="020B0604020202020204" pitchFamily="34" charset="0"/>
                <a:cs typeface="Arial" panose="020B0604020202020204" pitchFamily="34" charset="0"/>
              </a:rPr>
              <a:t>Viral Loads </a:t>
            </a:r>
            <a:r>
              <a:rPr lang="en-US" sz="2200" b="1" dirty="0" smtClean="0">
                <a:latin typeface="Arial" panose="020B0604020202020204" pitchFamily="34" charset="0"/>
                <a:cs typeface="Arial" panose="020B0604020202020204" pitchFamily="34" charset="0"/>
              </a:rPr>
              <a:t>Determination</a:t>
            </a:r>
          </a:p>
        </p:txBody>
      </p:sp>
      <p:sp>
        <p:nvSpPr>
          <p:cNvPr id="4" name="TextBox 3"/>
          <p:cNvSpPr txBox="1"/>
          <p:nvPr/>
        </p:nvSpPr>
        <p:spPr>
          <a:xfrm>
            <a:off x="263008" y="1263804"/>
            <a:ext cx="7975704" cy="5170646"/>
          </a:xfrm>
          <a:prstGeom prst="rect">
            <a:avLst/>
          </a:prstGeom>
          <a:noFill/>
        </p:spPr>
        <p:txBody>
          <a:bodyPr wrap="square" rtlCol="0">
            <a:spAutoFit/>
          </a:bodyPr>
          <a:lstStyle/>
          <a:p>
            <a:pPr marL="285750" indent="-28575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Mean </a:t>
            </a:r>
            <a:r>
              <a:rPr lang="en-US" sz="2200" dirty="0">
                <a:latin typeface="Arial" panose="020B0604020202020204" pitchFamily="34" charset="0"/>
                <a:cs typeface="Arial" panose="020B0604020202020204" pitchFamily="34" charset="0"/>
              </a:rPr>
              <a:t>parasitemia densities between different groups was investigated by </a:t>
            </a:r>
            <a:r>
              <a:rPr lang="en-US" sz="2200" dirty="0" smtClean="0">
                <a:latin typeface="Arial" panose="020B0604020202020204" pitchFamily="34" charset="0"/>
                <a:cs typeface="Arial" panose="020B0604020202020204" pitchFamily="34" charset="0"/>
              </a:rPr>
              <a:t>ANOVA.</a:t>
            </a:r>
          </a:p>
          <a:p>
            <a:pPr marL="285750" indent="-285750" algn="just">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Viral EBV DNA extraction was done by use of  QIAGEN DNA extraction kit</a:t>
            </a:r>
          </a:p>
          <a:p>
            <a:pPr marL="285750" indent="-285750" algn="just">
              <a:buFont typeface="Arial" panose="020B0604020202020204" pitchFamily="34" charset="0"/>
              <a:buChar char="•"/>
            </a:pPr>
            <a:endParaRPr lang="en-US" sz="22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200" dirty="0">
                <a:latin typeface="Arial" panose="020B0604020202020204" pitchFamily="34" charset="0"/>
                <a:cs typeface="Arial" panose="020B0604020202020204" pitchFamily="34" charset="0"/>
              </a:rPr>
              <a:t>EBV viral loads were determined from both the cases and </a:t>
            </a:r>
            <a:r>
              <a:rPr lang="en-US" sz="2200" dirty="0" smtClean="0">
                <a:latin typeface="Arial" panose="020B0604020202020204" pitchFamily="34" charset="0"/>
                <a:cs typeface="Arial" panose="020B0604020202020204" pitchFamily="34" charset="0"/>
              </a:rPr>
              <a:t>controls by use of RTQ-PCR</a:t>
            </a:r>
          </a:p>
          <a:p>
            <a:pPr marL="285750" indent="-285750" algn="just">
              <a:buFont typeface="Arial" panose="020B0604020202020204" pitchFamily="34" charset="0"/>
              <a:buChar char="•"/>
            </a:pPr>
            <a:endParaRPr lang="en-US" sz="22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200" dirty="0">
                <a:latin typeface="Arial" panose="020B0604020202020204" pitchFamily="34" charset="0"/>
                <a:cs typeface="Arial" panose="020B0604020202020204" pitchFamily="34" charset="0"/>
              </a:rPr>
              <a:t>Primers and probes were designed using Primer Express software (version 2.0;PE Applied Biosystems</a:t>
            </a:r>
            <a:r>
              <a:rPr lang="en-US" sz="2200" dirty="0" smtClean="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n-US" sz="22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200" dirty="0">
                <a:latin typeface="Arial" panose="020B0604020202020204" pitchFamily="34" charset="0"/>
                <a:cs typeface="Arial" panose="020B0604020202020204" pitchFamily="34" charset="0"/>
              </a:rPr>
              <a:t>EBV viral load was normalized to the number of β-actin copies and then calculated on the basis of copies of EBV genome per </a:t>
            </a:r>
            <a:r>
              <a:rPr lang="en-US" sz="2200" dirty="0" err="1" smtClean="0">
                <a:latin typeface="Arial" panose="020B0604020202020204" pitchFamily="34" charset="0"/>
                <a:cs typeface="Arial" panose="020B0604020202020204" pitchFamily="34" charset="0"/>
              </a:rPr>
              <a:t>ug</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of </a:t>
            </a:r>
            <a:r>
              <a:rPr lang="en-US" sz="2200" dirty="0" smtClean="0">
                <a:latin typeface="Arial" panose="020B0604020202020204" pitchFamily="34" charset="0"/>
                <a:cs typeface="Arial" panose="020B0604020202020204" pitchFamily="34" charset="0"/>
              </a:rPr>
              <a:t>DNA </a:t>
            </a:r>
            <a:r>
              <a:rPr lang="en-US" sz="22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Moormann</a:t>
            </a:r>
            <a:r>
              <a:rPr lang="en-US" i="1" dirty="0">
                <a:latin typeface="Arial" panose="020B0604020202020204" pitchFamily="34" charset="0"/>
                <a:cs typeface="Arial" panose="020B0604020202020204" pitchFamily="34" charset="0"/>
              </a:rPr>
              <a:t> et al., 2005</a:t>
            </a:r>
            <a:r>
              <a:rPr lang="en-US" dirty="0">
                <a:latin typeface="Arial" panose="020B0604020202020204" pitchFamily="34" charset="0"/>
                <a:cs typeface="Arial" panose="020B0604020202020204" pitchFamily="34" charset="0"/>
              </a:rPr>
              <a:t>)</a:t>
            </a:r>
          </a:p>
        </p:txBody>
      </p:sp>
      <p:sp>
        <p:nvSpPr>
          <p:cNvPr id="6" name="TextBox 5"/>
          <p:cNvSpPr txBox="1"/>
          <p:nvPr/>
        </p:nvSpPr>
        <p:spPr>
          <a:xfrm>
            <a:off x="2518051" y="281253"/>
            <a:ext cx="3978012" cy="430887"/>
          </a:xfrm>
          <a:prstGeom prst="rect">
            <a:avLst/>
          </a:prstGeom>
          <a:noFill/>
        </p:spPr>
        <p:txBody>
          <a:bodyPr wrap="none" rtlCol="0">
            <a:spAutoFit/>
          </a:bodyPr>
          <a:lstStyle/>
          <a:p>
            <a:pPr algn="ctr"/>
            <a:r>
              <a:rPr lang="en-US" sz="2200" b="1" dirty="0">
                <a:latin typeface="Arial" panose="020B0604020202020204" pitchFamily="34" charset="0"/>
                <a:cs typeface="Arial" panose="020B0604020202020204" pitchFamily="34" charset="0"/>
              </a:rPr>
              <a:t>MATERIALS AND METHODS</a:t>
            </a:r>
            <a:endParaRPr lang="en-US" sz="2200" dirty="0"/>
          </a:p>
        </p:txBody>
      </p:sp>
    </p:spTree>
    <p:extLst>
      <p:ext uri="{BB962C8B-B14F-4D97-AF65-F5344CB8AC3E}">
        <p14:creationId xmlns:p14="http://schemas.microsoft.com/office/powerpoint/2010/main" val="2063391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BA85EB4-A1FA-6249-828E-DBD87EFB4D42}" type="slidenum">
              <a:rPr lang="en-US" smtClean="0"/>
              <a:t>16</a:t>
            </a:fld>
            <a:endParaRPr lang="en-US"/>
          </a:p>
        </p:txBody>
      </p:sp>
      <p:sp>
        <p:nvSpPr>
          <p:cNvPr id="5" name="TextBox 4"/>
          <p:cNvSpPr txBox="1"/>
          <p:nvPr/>
        </p:nvSpPr>
        <p:spPr>
          <a:xfrm>
            <a:off x="498764" y="399011"/>
            <a:ext cx="8016586" cy="430887"/>
          </a:xfrm>
          <a:prstGeom prst="rect">
            <a:avLst/>
          </a:prstGeom>
          <a:noFill/>
        </p:spPr>
        <p:txBody>
          <a:bodyPr wrap="square" rtlCol="0">
            <a:spAutoFit/>
          </a:bodyPr>
          <a:lstStyle/>
          <a:p>
            <a:pPr algn="ctr"/>
            <a:r>
              <a:rPr lang="en-US" sz="2200" b="1">
                <a:latin typeface="Arial" panose="020B0604020202020204" pitchFamily="34" charset="0"/>
                <a:cs typeface="Arial" panose="020B0604020202020204" pitchFamily="34" charset="0"/>
              </a:rPr>
              <a:t>MATERIALS AND METHODS</a:t>
            </a:r>
            <a:endParaRPr lang="en-US" sz="2200" dirty="0"/>
          </a:p>
        </p:txBody>
      </p:sp>
      <p:sp>
        <p:nvSpPr>
          <p:cNvPr id="6" name="TextBox 5"/>
          <p:cNvSpPr txBox="1"/>
          <p:nvPr/>
        </p:nvSpPr>
        <p:spPr>
          <a:xfrm>
            <a:off x="299258" y="829898"/>
            <a:ext cx="8412480" cy="2123658"/>
          </a:xfrm>
          <a:prstGeom prst="rect">
            <a:avLst/>
          </a:prstGeom>
          <a:noFill/>
        </p:spPr>
        <p:txBody>
          <a:bodyPr wrap="square" rtlCol="0">
            <a:spAutoFit/>
          </a:bodyPr>
          <a:lstStyle/>
          <a:p>
            <a:pPr lvl="0"/>
            <a:r>
              <a:rPr lang="en-US" sz="2200" b="1" dirty="0" smtClean="0">
                <a:latin typeface="Arial" panose="020B0604020202020204" pitchFamily="34" charset="0"/>
                <a:cs typeface="Arial" panose="020B0604020202020204" pitchFamily="34" charset="0"/>
              </a:rPr>
              <a:t>Objective 3: NK </a:t>
            </a:r>
            <a:r>
              <a:rPr lang="en-US" sz="2200" b="1" dirty="0">
                <a:latin typeface="Arial" panose="020B0604020202020204" pitchFamily="34" charset="0"/>
                <a:cs typeface="Arial" panose="020B0604020202020204" pitchFamily="34" charset="0"/>
              </a:rPr>
              <a:t>cell functional </a:t>
            </a:r>
            <a:r>
              <a:rPr lang="en-US" sz="2200" b="1" dirty="0" smtClean="0">
                <a:latin typeface="Arial" panose="020B0604020202020204" pitchFamily="34" charset="0"/>
                <a:cs typeface="Arial" panose="020B0604020202020204" pitchFamily="34" charset="0"/>
              </a:rPr>
              <a:t>capacity and </a:t>
            </a:r>
            <a:r>
              <a:rPr lang="en-US" sz="2200" b="1" dirty="0">
                <a:latin typeface="Arial" panose="020B0604020202020204" pitchFamily="34" charset="0"/>
                <a:cs typeface="Arial" panose="020B0604020202020204" pitchFamily="34" charset="0"/>
              </a:rPr>
              <a:t>EBV viral loads.</a:t>
            </a:r>
          </a:p>
          <a:p>
            <a:endParaRPr lang="en-US" sz="2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Linear </a:t>
            </a:r>
            <a:r>
              <a:rPr lang="en-US" sz="2200" dirty="0">
                <a:latin typeface="Arial" panose="020B0604020202020204" pitchFamily="34" charset="0"/>
                <a:cs typeface="Arial" panose="020B0604020202020204" pitchFamily="34" charset="0"/>
              </a:rPr>
              <a:t>regression analysis </a:t>
            </a:r>
            <a:r>
              <a:rPr lang="en-US" sz="2200" dirty="0" smtClean="0">
                <a:latin typeface="Arial" panose="020B0604020202020204" pitchFamily="34" charset="0"/>
                <a:cs typeface="Arial" panose="020B0604020202020204" pitchFamily="34" charset="0"/>
              </a:rPr>
              <a:t>was used to investigate the association between frequencies </a:t>
            </a:r>
            <a:r>
              <a:rPr lang="en-US" sz="2200" dirty="0">
                <a:latin typeface="Arial" panose="020B0604020202020204" pitchFamily="34" charset="0"/>
                <a:cs typeface="Arial" panose="020B0604020202020204" pitchFamily="34" charset="0"/>
              </a:rPr>
              <a:t>of </a:t>
            </a:r>
            <a:r>
              <a:rPr lang="en-US" sz="2200" dirty="0" smtClean="0">
                <a:latin typeface="Arial" panose="020B0604020202020204" pitchFamily="34" charset="0"/>
                <a:cs typeface="Arial" panose="020B0604020202020204" pitchFamily="34" charset="0"/>
              </a:rPr>
              <a:t>EBNA-1 specific </a:t>
            </a:r>
            <a:r>
              <a:rPr lang="en-US" sz="2200" dirty="0">
                <a:latin typeface="Arial" panose="020B0604020202020204" pitchFamily="34" charset="0"/>
                <a:cs typeface="Arial" panose="020B0604020202020204" pitchFamily="34" charset="0"/>
              </a:rPr>
              <a:t>NK cells </a:t>
            </a:r>
            <a:r>
              <a:rPr lang="en-US" sz="2200" dirty="0" smtClean="0">
                <a:latin typeface="Arial" panose="020B0604020202020204" pitchFamily="34" charset="0"/>
                <a:cs typeface="Arial" panose="020B0604020202020204" pitchFamily="34" charset="0"/>
              </a:rPr>
              <a:t>and </a:t>
            </a:r>
            <a:r>
              <a:rPr lang="en-US" sz="2200" dirty="0">
                <a:latin typeface="Arial" panose="020B0604020202020204" pitchFamily="34" charset="0"/>
                <a:cs typeface="Arial" panose="020B0604020202020204" pitchFamily="34" charset="0"/>
              </a:rPr>
              <a:t>EBV viral loads. </a:t>
            </a:r>
            <a:endParaRPr lang="en-US" sz="2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2461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33" y="101976"/>
            <a:ext cx="9144000" cy="659581"/>
          </a:xfrm>
        </p:spPr>
        <p:txBody>
          <a:bodyPr>
            <a:normAutofit/>
          </a:bodyPr>
          <a:lstStyle/>
          <a:p>
            <a:pPr algn="ctr"/>
            <a:r>
              <a:rPr lang="en-US" sz="2200" b="1" dirty="0">
                <a:latin typeface="Arial" panose="020B0604020202020204" pitchFamily="34" charset="0"/>
                <a:cs typeface="Arial" panose="020B0604020202020204" pitchFamily="34" charset="0"/>
              </a:rPr>
              <a:t>MATERIALS AND METHODS</a:t>
            </a:r>
            <a:endParaRPr lang="en-US" sz="2200" dirty="0">
              <a:latin typeface="Arial" panose="020B0604020202020204" pitchFamily="34" charset="0"/>
              <a:cs typeface="Arial" panose="020B0604020202020204" pitchFamily="34" charset="0"/>
            </a:endParaRPr>
          </a:p>
        </p:txBody>
      </p:sp>
      <p:sp>
        <p:nvSpPr>
          <p:cNvPr id="3" name="TextBox 2"/>
          <p:cNvSpPr txBox="1"/>
          <p:nvPr/>
        </p:nvSpPr>
        <p:spPr>
          <a:xfrm flipH="1">
            <a:off x="345521" y="889842"/>
            <a:ext cx="1723121" cy="369332"/>
          </a:xfrm>
          <a:prstGeom prst="rect">
            <a:avLst/>
          </a:prstGeom>
          <a:noFill/>
        </p:spPr>
        <p:txBody>
          <a:bodyPr wrap="square" rtlCol="0">
            <a:spAutoFit/>
          </a:bodyPr>
          <a:lstStyle/>
          <a:p>
            <a:r>
              <a:rPr lang="en-US" dirty="0" smtClean="0"/>
              <a:t>Study Site</a:t>
            </a:r>
            <a:endParaRPr lang="en-US" dirty="0"/>
          </a:p>
        </p:txBody>
      </p:sp>
      <p:pic>
        <p:nvPicPr>
          <p:cNvPr id="102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569" y="652407"/>
            <a:ext cx="4684275" cy="5033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8" name="Straight Arrow Connector 17"/>
          <p:cNvCxnSpPr/>
          <p:nvPr/>
        </p:nvCxnSpPr>
        <p:spPr>
          <a:xfrm>
            <a:off x="1848991" y="2285300"/>
            <a:ext cx="2578308" cy="782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3" idx="3"/>
          </p:cNvCxnSpPr>
          <p:nvPr/>
        </p:nvCxnSpPr>
        <p:spPr>
          <a:xfrm>
            <a:off x="2068642" y="3087976"/>
            <a:ext cx="2201976" cy="187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89584" y="1864496"/>
            <a:ext cx="1858033" cy="652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low malaria Risk</a:t>
            </a:r>
            <a:endParaRPr lang="en-US" dirty="0"/>
          </a:p>
        </p:txBody>
      </p:sp>
      <p:sp>
        <p:nvSpPr>
          <p:cNvPr id="23" name="Rectangle 22"/>
          <p:cNvSpPr/>
          <p:nvPr/>
        </p:nvSpPr>
        <p:spPr>
          <a:xfrm>
            <a:off x="345521" y="2728212"/>
            <a:ext cx="1723121" cy="719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Stable Endemic</a:t>
            </a:r>
            <a:endParaRPr lang="en-US" dirty="0"/>
          </a:p>
        </p:txBody>
      </p:sp>
      <p:sp>
        <p:nvSpPr>
          <p:cNvPr id="4" name="Slide Number Placeholder 3"/>
          <p:cNvSpPr>
            <a:spLocks noGrp="1"/>
          </p:cNvSpPr>
          <p:nvPr>
            <p:ph type="sldNum" sz="quarter" idx="12"/>
          </p:nvPr>
        </p:nvSpPr>
        <p:spPr/>
        <p:txBody>
          <a:bodyPr/>
          <a:lstStyle/>
          <a:p>
            <a:fld id="{CBA85EB4-A1FA-6249-828E-DBD87EFB4D42}" type="slidenum">
              <a:rPr lang="en-US" smtClean="0"/>
              <a:t>17</a:t>
            </a:fld>
            <a:endParaRPr lang="en-US"/>
          </a:p>
        </p:txBody>
      </p:sp>
      <p:sp>
        <p:nvSpPr>
          <p:cNvPr id="10" name="Rectangle 9"/>
          <p:cNvSpPr/>
          <p:nvPr/>
        </p:nvSpPr>
        <p:spPr>
          <a:xfrm>
            <a:off x="47433" y="5690965"/>
            <a:ext cx="9096567" cy="729430"/>
          </a:xfrm>
          <a:prstGeom prst="rect">
            <a:avLst/>
          </a:prstGeom>
        </p:spPr>
        <p:txBody>
          <a:bodyPr wrap="square">
            <a:spAutoFit/>
          </a:bodyPr>
          <a:lstStyle/>
          <a:p>
            <a:pPr marL="914400" marR="0">
              <a:lnSpc>
                <a:spcPct val="115000"/>
              </a:lnSpc>
              <a:spcBef>
                <a:spcPts val="0"/>
              </a:spcBef>
              <a:spcAft>
                <a:spcPts val="1000"/>
              </a:spcAft>
            </a:pPr>
            <a:r>
              <a:rPr lang="en-GB" dirty="0">
                <a:latin typeface="Times New Roman" panose="02020603050405020304" pitchFamily="18" charset="0"/>
                <a:ea typeface="Calibri" panose="020F0502020204030204" pitchFamily="34" charset="0"/>
                <a:cs typeface="Times New Roman" panose="02020603050405020304" pitchFamily="18" charset="0"/>
              </a:rPr>
              <a:t>Kenya map showing the two study sites where samples </a:t>
            </a:r>
            <a:r>
              <a:rPr lang="en-GB" dirty="0" smtClean="0">
                <a:latin typeface="Times New Roman" panose="02020603050405020304" pitchFamily="18" charset="0"/>
                <a:ea typeface="Calibri" panose="020F0502020204030204" pitchFamily="34" charset="0"/>
                <a:cs typeface="Times New Roman" panose="02020603050405020304" pitchFamily="18" charset="0"/>
              </a:rPr>
              <a:t>were </a:t>
            </a:r>
            <a:r>
              <a:rPr lang="en-GB" dirty="0">
                <a:latin typeface="Times New Roman" panose="02020603050405020304" pitchFamily="18" charset="0"/>
                <a:ea typeface="Calibri" panose="020F0502020204030204" pitchFamily="34" charset="0"/>
                <a:cs typeface="Times New Roman" panose="02020603050405020304" pitchFamily="18" charset="0"/>
              </a:rPr>
              <a:t>drawn from. </a:t>
            </a:r>
            <a:r>
              <a:rPr lang="en-GB" dirty="0" smtClean="0">
                <a:latin typeface="Times New Roman" panose="02020603050405020304" pitchFamily="18" charset="0"/>
                <a:ea typeface="Calibri" panose="020F0502020204030204" pitchFamily="34" charset="0"/>
                <a:cs typeface="Times New Roman" panose="02020603050405020304" pitchFamily="18" charset="0"/>
              </a:rPr>
              <a:t>Downloaded  courtesy </a:t>
            </a:r>
            <a:r>
              <a:rPr lang="en-GB" dirty="0">
                <a:latin typeface="Times New Roman" panose="02020603050405020304" pitchFamily="18" charset="0"/>
                <a:ea typeface="Calibri" panose="020F0502020204030204" pitchFamily="34" charset="0"/>
                <a:cs typeface="Times New Roman" panose="02020603050405020304" pitchFamily="18" charset="0"/>
              </a:rPr>
              <a:t>of the National Geographic </a:t>
            </a:r>
            <a:r>
              <a:rPr lang="en-GB" dirty="0" smtClean="0">
                <a:latin typeface="Times New Roman" panose="02020603050405020304" pitchFamily="18" charset="0"/>
                <a:ea typeface="Calibri" panose="020F0502020204030204" pitchFamily="34" charset="0"/>
                <a:cs typeface="Times New Roman" panose="02020603050405020304" pitchFamily="18" charset="0"/>
              </a:rPr>
              <a:t>Maps </a:t>
            </a:r>
            <a:r>
              <a:rPr lang="en-GB" u="sng"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4"/>
              </a:rPr>
              <a:t>http</a:t>
            </a:r>
            <a:r>
              <a:rPr lang="en-GB"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4"/>
              </a:rPr>
              <a:t>://maps.nationalgeographic.com/maps</a:t>
            </a:r>
            <a:r>
              <a:rPr lang="en-GB"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0147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 y="299258"/>
            <a:ext cx="9001590" cy="632383"/>
          </a:xfrm>
        </p:spPr>
        <p:txBody>
          <a:bodyPr>
            <a:normAutofit fontScale="90000"/>
          </a:bodyPr>
          <a:lstStyle/>
          <a:p>
            <a:pPr algn="ctr"/>
            <a:r>
              <a:rPr lang="en-US" sz="2400" b="1" dirty="0" smtClean="0">
                <a:latin typeface="Arial" panose="020B0604020202020204" pitchFamily="34" charset="0"/>
                <a:cs typeface="Arial" panose="020B0604020202020204" pitchFamily="34" charset="0"/>
              </a:rPr>
              <a:t>RESULTS</a:t>
            </a:r>
            <a:r>
              <a:rPr lang="en-US" sz="2200" b="1" dirty="0" smtClean="0">
                <a:latin typeface="Arial" panose="020B0604020202020204" pitchFamily="34" charset="0"/>
                <a:cs typeface="Arial" panose="020B0604020202020204" pitchFamily="34" charset="0"/>
              </a:rPr>
              <a:t/>
            </a:r>
            <a:br>
              <a:rPr lang="en-US" sz="2200" b="1" dirty="0" smtClean="0">
                <a:latin typeface="Arial" panose="020B0604020202020204" pitchFamily="34" charset="0"/>
                <a:cs typeface="Arial" panose="020B0604020202020204" pitchFamily="34" charset="0"/>
              </a:rPr>
            </a:br>
            <a:endParaRPr lang="en-US" sz="2200"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4360157"/>
              </p:ext>
            </p:extLst>
          </p:nvPr>
        </p:nvGraphicFramePr>
        <p:xfrm>
          <a:off x="273570" y="1577827"/>
          <a:ext cx="8589365" cy="3713702"/>
        </p:xfrm>
        <a:graphic>
          <a:graphicData uri="http://schemas.openxmlformats.org/drawingml/2006/table">
            <a:tbl>
              <a:tblPr firstRow="1" firstCol="1" bandRow="1">
                <a:tableStyleId>{5C22544A-7EE6-4342-B048-85BDC9FD1C3A}</a:tableStyleId>
              </a:tblPr>
              <a:tblGrid>
                <a:gridCol w="969062"/>
                <a:gridCol w="1523695"/>
                <a:gridCol w="1523695"/>
                <a:gridCol w="1523695"/>
                <a:gridCol w="1525523"/>
                <a:gridCol w="1523695"/>
              </a:tblGrid>
              <a:tr h="924056">
                <a:tc>
                  <a:txBody>
                    <a:bodyPr/>
                    <a:lstStyle/>
                    <a:p>
                      <a:pPr marL="0" marR="0">
                        <a:lnSpc>
                          <a:spcPct val="115000"/>
                        </a:lnSpc>
                        <a:spcBef>
                          <a:spcPts val="0"/>
                        </a:spcBef>
                        <a:spcAft>
                          <a:spcPts val="1000"/>
                        </a:spcAft>
                      </a:pPr>
                      <a:r>
                        <a:rPr lang="en-US" sz="1200" dirty="0">
                          <a:effectLst/>
                        </a:rPr>
                        <a:t>Study Site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200">
                          <a:effectLst/>
                        </a:rPr>
                        <a:t>P. falciparum</a:t>
                      </a:r>
                      <a:endParaRPr lang="en-US" sz="1100">
                        <a:effectLst/>
                      </a:endParaRPr>
                    </a:p>
                    <a:p>
                      <a:pPr marL="0" marR="0">
                        <a:lnSpc>
                          <a:spcPct val="115000"/>
                        </a:lnSpc>
                        <a:spcBef>
                          <a:spcPts val="0"/>
                        </a:spcBef>
                        <a:spcAft>
                          <a:spcPts val="1000"/>
                        </a:spcAft>
                      </a:pPr>
                      <a:r>
                        <a:rPr lang="en-US" sz="1200">
                          <a:effectLst/>
                        </a:rPr>
                        <a:t>Exposure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200">
                          <a:effectLst/>
                        </a:rPr>
                        <a:t>Sample size</a:t>
                      </a:r>
                      <a:endParaRPr lang="en-US" sz="1100">
                        <a:effectLst/>
                      </a:endParaRPr>
                    </a:p>
                    <a:p>
                      <a:pPr marL="0" marR="0" algn="ctr">
                        <a:lnSpc>
                          <a:spcPct val="115000"/>
                        </a:lnSpc>
                        <a:spcBef>
                          <a:spcPts val="0"/>
                        </a:spcBef>
                        <a:spcAft>
                          <a:spcPts val="1000"/>
                        </a:spcAft>
                      </a:pPr>
                      <a:r>
                        <a:rPr lang="en-US" sz="1200">
                          <a:effectLst/>
                        </a:rPr>
                        <a:t>(n)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15000"/>
                        </a:lnSpc>
                        <a:spcBef>
                          <a:spcPts val="0"/>
                        </a:spcBef>
                        <a:spcAft>
                          <a:spcPts val="1000"/>
                        </a:spcAft>
                      </a:pPr>
                      <a:r>
                        <a:rPr lang="en-US" sz="1200">
                          <a:effectLst/>
                        </a:rPr>
                        <a:t>Gender</a:t>
                      </a:r>
                      <a:endParaRPr lang="en-US" sz="1100">
                        <a:effectLst/>
                      </a:endParaRPr>
                    </a:p>
                    <a:p>
                      <a:pPr marL="0" marR="0" algn="ctr">
                        <a:lnSpc>
                          <a:spcPct val="115000"/>
                        </a:lnSpc>
                        <a:spcBef>
                          <a:spcPts val="0"/>
                        </a:spcBef>
                        <a:spcAft>
                          <a:spcPts val="1000"/>
                        </a:spcAft>
                      </a:pPr>
                      <a:r>
                        <a:rPr lang="en-US" sz="1200">
                          <a:effectLst/>
                        </a:rPr>
                        <a:t>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nSpc>
                          <a:spcPct val="115000"/>
                        </a:lnSpc>
                        <a:spcBef>
                          <a:spcPts val="0"/>
                        </a:spcBef>
                        <a:spcAft>
                          <a:spcPts val="1000"/>
                        </a:spcAft>
                      </a:pPr>
                      <a:r>
                        <a:rPr lang="en-US" sz="1200">
                          <a:effectLst/>
                        </a:rPr>
                        <a:t>Mean parasitemia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3293">
                <a:tc>
                  <a:txBody>
                    <a:bodyPr/>
                    <a:lstStyle/>
                    <a:p>
                      <a:pPr marL="0" marR="0">
                        <a:lnSpc>
                          <a:spcPct val="115000"/>
                        </a:lnSpc>
                        <a:spcBef>
                          <a:spcPts val="0"/>
                        </a:spcBef>
                        <a:spcAft>
                          <a:spcPts val="100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200">
                          <a:effectLst/>
                        </a:rPr>
                        <a:t>Male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200">
                          <a:effectLst/>
                        </a:rPr>
                        <a:t>Female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3293">
                <a:tc>
                  <a:txBody>
                    <a:bodyPr/>
                    <a:lstStyle/>
                    <a:p>
                      <a:pPr marL="0" marR="0">
                        <a:lnSpc>
                          <a:spcPct val="115000"/>
                        </a:lnSpc>
                        <a:spcBef>
                          <a:spcPts val="0"/>
                        </a:spcBef>
                        <a:spcAft>
                          <a:spcPts val="1000"/>
                        </a:spcAft>
                      </a:pPr>
                      <a:r>
                        <a:rPr lang="en-US" sz="1200">
                          <a:effectLst/>
                        </a:rPr>
                        <a:t>BL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200">
                          <a:effectLst/>
                        </a:rPr>
                        <a:t>Holoendemic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2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200" dirty="0">
                          <a:effectLst/>
                        </a:rPr>
                        <a:t>7 (70%)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200">
                          <a:effectLst/>
                        </a:rPr>
                        <a:t>3 (30%)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200">
                          <a:effectLst/>
                        </a:rPr>
                        <a:t>44.45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0765">
                <a:tc>
                  <a:txBody>
                    <a:bodyPr/>
                    <a:lstStyle/>
                    <a:p>
                      <a:pPr marL="0" marR="0">
                        <a:lnSpc>
                          <a:spcPct val="115000"/>
                        </a:lnSpc>
                        <a:spcBef>
                          <a:spcPts val="0"/>
                        </a:spcBef>
                        <a:spcAft>
                          <a:spcPts val="1000"/>
                        </a:spcAft>
                      </a:pPr>
                      <a:r>
                        <a:rPr lang="en-US" sz="1200">
                          <a:effectLst/>
                        </a:rPr>
                        <a:t>Kisumu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200">
                          <a:effectLst/>
                        </a:rPr>
                        <a:t>Holoendemic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2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200">
                          <a:effectLst/>
                        </a:rPr>
                        <a:t>8 (50%)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200">
                          <a:effectLst/>
                        </a:rPr>
                        <a:t>8 (50%)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200">
                          <a:effectLst/>
                        </a:rPr>
                        <a:t>3800.33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0765">
                <a:tc>
                  <a:txBody>
                    <a:bodyPr/>
                    <a:lstStyle/>
                    <a:p>
                      <a:pPr marL="0" marR="0">
                        <a:lnSpc>
                          <a:spcPct val="115000"/>
                        </a:lnSpc>
                        <a:spcBef>
                          <a:spcPts val="0"/>
                        </a:spcBef>
                        <a:spcAft>
                          <a:spcPts val="1000"/>
                        </a:spcAft>
                      </a:pPr>
                      <a:r>
                        <a:rPr lang="en-US" sz="1200">
                          <a:effectLst/>
                        </a:rPr>
                        <a:t>Nandi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200">
                          <a:effectLst/>
                        </a:rPr>
                        <a:t>Hypoendemic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2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200">
                          <a:effectLst/>
                        </a:rPr>
                        <a:t>8 (50%)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200">
                          <a:effectLst/>
                        </a:rPr>
                        <a:t>8 (50%)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200">
                          <a:effectLst/>
                        </a:rPr>
                        <a:t>77.89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0765">
                <a:tc>
                  <a:txBody>
                    <a:bodyPr/>
                    <a:lstStyle/>
                    <a:p>
                      <a:pPr marL="0" marR="0">
                        <a:lnSpc>
                          <a:spcPct val="115000"/>
                        </a:lnSpc>
                        <a:spcBef>
                          <a:spcPts val="0"/>
                        </a:spcBef>
                        <a:spcAft>
                          <a:spcPts val="1000"/>
                        </a:spcAft>
                      </a:pPr>
                      <a:r>
                        <a:rPr lang="en-US" sz="12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200">
                          <a:effectLst/>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200">
                          <a:effectLst/>
                        </a:rPr>
                        <a:t>23 (55%)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200">
                          <a:effectLst/>
                        </a:rPr>
                        <a:t>19 (45%)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0765">
                <a:tc>
                  <a:txBody>
                    <a:bodyPr/>
                    <a:lstStyle/>
                    <a:p>
                      <a:pPr marL="0" marR="0">
                        <a:lnSpc>
                          <a:spcPct val="115000"/>
                        </a:lnSpc>
                        <a:spcBef>
                          <a:spcPts val="0"/>
                        </a:spcBef>
                        <a:spcAft>
                          <a:spcPts val="1000"/>
                        </a:spcAft>
                      </a:pPr>
                      <a:r>
                        <a:rPr lang="en-US" sz="1200">
                          <a:effectLst/>
                        </a:rPr>
                        <a:t>p value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200" dirty="0">
                          <a:effectLst/>
                        </a:rPr>
                        <a:t>0.018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0" y="492976"/>
            <a:ext cx="9036753" cy="10848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152352" rIns="0" bIns="3808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b="1" dirty="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ea typeface="Times New Roman" panose="02020603050405020304" pitchFamily="18" charset="0"/>
              </a:rPr>
              <a:t>Study participants’ demographics characteristics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3" y="5175550"/>
            <a:ext cx="9143997" cy="1128514"/>
          </a:xfrm>
          <a:prstGeom prst="rect">
            <a:avLst/>
          </a:prstGeom>
        </p:spPr>
        <p:txBody>
          <a:bodyPr wrap="square">
            <a:spAutoFit/>
          </a:bodyPr>
          <a:lstStyle/>
          <a:p>
            <a:pPr>
              <a:lnSpc>
                <a:spcPct val="115000"/>
              </a:lnSpc>
              <a:spcAft>
                <a:spcPts val="1000"/>
              </a:spcAft>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rPr>
              <a:t/>
            </a:r>
            <a:br>
              <a:rPr lang="en-US" dirty="0">
                <a:latin typeface="Times New Roman" panose="02020603050405020304" pitchFamily="18" charset="0"/>
                <a:ea typeface="Calibri" panose="020F0502020204030204" pitchFamily="34" charset="0"/>
              </a:rPr>
            </a:br>
            <a:endParaRPr lang="en-US" dirty="0"/>
          </a:p>
        </p:txBody>
      </p:sp>
      <p:sp>
        <p:nvSpPr>
          <p:cNvPr id="3" name="Slide Number Placeholder 2"/>
          <p:cNvSpPr>
            <a:spLocks noGrp="1"/>
          </p:cNvSpPr>
          <p:nvPr>
            <p:ph type="sldNum" sz="quarter" idx="12"/>
          </p:nvPr>
        </p:nvSpPr>
        <p:spPr/>
        <p:txBody>
          <a:bodyPr/>
          <a:lstStyle/>
          <a:p>
            <a:fld id="{CBA85EB4-A1FA-6249-828E-DBD87EFB4D42}" type="slidenum">
              <a:rPr lang="en-US" smtClean="0"/>
              <a:t>18</a:t>
            </a:fld>
            <a:endParaRPr lang="en-US"/>
          </a:p>
        </p:txBody>
      </p:sp>
      <p:sp>
        <p:nvSpPr>
          <p:cNvPr id="7" name="TextBox 6"/>
          <p:cNvSpPr txBox="1"/>
          <p:nvPr/>
        </p:nvSpPr>
        <p:spPr>
          <a:xfrm>
            <a:off x="273570" y="5621311"/>
            <a:ext cx="2386551" cy="369332"/>
          </a:xfrm>
          <a:prstGeom prst="rect">
            <a:avLst/>
          </a:prstGeom>
          <a:noFill/>
        </p:spPr>
        <p:txBody>
          <a:bodyPr wrap="none" rtlCol="0">
            <a:spAutoFit/>
          </a:bodyPr>
          <a:lstStyle/>
          <a:p>
            <a:r>
              <a:rPr lang="en-US" dirty="0" smtClean="0"/>
              <a:t>BL, Burkitt's Lymphoma</a:t>
            </a:r>
            <a:endParaRPr lang="en-US" dirty="0"/>
          </a:p>
        </p:txBody>
      </p:sp>
    </p:spTree>
    <p:extLst>
      <p:ext uri="{BB962C8B-B14F-4D97-AF65-F5344CB8AC3E}">
        <p14:creationId xmlns:p14="http://schemas.microsoft.com/office/powerpoint/2010/main" val="3543051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2"/>
          <p:cNvSpPr txBox="1">
            <a:spLocks/>
          </p:cNvSpPr>
          <p:nvPr/>
        </p:nvSpPr>
        <p:spPr>
          <a:xfrm>
            <a:off x="156568" y="190928"/>
            <a:ext cx="8767802" cy="618618"/>
          </a:xfrm>
          <a:prstGeom prst="rect">
            <a:avLst/>
          </a:prstGeom>
        </p:spPr>
        <p:txBody>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0" hangingPunct="0">
              <a:lnSpc>
                <a:spcPct val="120000"/>
              </a:lnSpc>
              <a:defRPr/>
            </a:pPr>
            <a:r>
              <a:rPr lang="en-US" sz="2200" dirty="0" smtClean="0">
                <a:solidFill>
                  <a:schemeClr val="tx1"/>
                </a:solidFill>
                <a:effectLst/>
                <a:latin typeface="Arial" panose="020B0604020202020204" pitchFamily="34" charset="0"/>
                <a:cs typeface="Arial" panose="020B0604020202020204" pitchFamily="34" charset="0"/>
              </a:rPr>
              <a:t>RESULTS</a:t>
            </a:r>
            <a:endParaRPr lang="en-US" sz="2200" dirty="0">
              <a:solidFill>
                <a:schemeClr val="tx1"/>
              </a:solidFill>
              <a:effectLst/>
              <a:latin typeface="Arial" panose="020B0604020202020204" pitchFamily="34" charset="0"/>
              <a:cs typeface="Arial" panose="020B0604020202020204" pitchFamily="34" charset="0"/>
            </a:endParaRPr>
          </a:p>
          <a:p>
            <a:pPr algn="ctr" eaLnBrk="0" hangingPunct="0">
              <a:lnSpc>
                <a:spcPct val="120000"/>
              </a:lnSpc>
              <a:defRPr/>
            </a:pPr>
            <a:endParaRPr lang="en-US" sz="2400" dirty="0">
              <a:solidFill>
                <a:schemeClr val="tx1"/>
              </a:solidFill>
              <a:effectLst/>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156569" y="2149701"/>
            <a:ext cx="4049672" cy="3712199"/>
          </a:xfrm>
          <a:prstGeom prst="rect">
            <a:avLst/>
          </a:prstGeom>
        </p:spPr>
      </p:pic>
      <p:pic>
        <p:nvPicPr>
          <p:cNvPr id="1028" name="Picture 4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1625" y="2226361"/>
            <a:ext cx="3563725" cy="3563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156568" y="5685903"/>
            <a:ext cx="8767801" cy="892552"/>
          </a:xfrm>
          <a:prstGeom prst="rect">
            <a:avLst/>
          </a:prstGeom>
          <a:noFill/>
        </p:spPr>
        <p:txBody>
          <a:bodyPr wrap="square" rtlCol="0">
            <a:spAutoFit/>
          </a:bodyPr>
          <a:lstStyle/>
          <a:p>
            <a:pPr algn="ctr"/>
            <a:r>
              <a:rPr lang="en-US" sz="2000" b="1" dirty="0" smtClean="0">
                <a:latin typeface="Arial"/>
                <a:cs typeface="Arial"/>
              </a:rPr>
              <a:t>Fig. 1 A and B ; Frequency of EBNA-1, MSP-1 IFN-γ specific NK cells</a:t>
            </a:r>
          </a:p>
          <a:p>
            <a:r>
              <a:rPr lang="en-US" sz="1600" dirty="0" smtClean="0">
                <a:latin typeface="Arial"/>
                <a:cs typeface="Arial"/>
              </a:rPr>
              <a:t>EBNA-1, Epstein Barr Nucleotide antigen 1; IFN-γ, Interferon gamma; NK, Natural Killer Cells; MSP-1, Malaria surface protein 1.</a:t>
            </a:r>
            <a:endParaRPr lang="en-US" sz="1600" dirty="0">
              <a:latin typeface="Arial"/>
              <a:cs typeface="Arial"/>
            </a:endParaRPr>
          </a:p>
        </p:txBody>
      </p:sp>
      <p:sp>
        <p:nvSpPr>
          <p:cNvPr id="2" name="Slide Number Placeholder 1"/>
          <p:cNvSpPr>
            <a:spLocks noGrp="1"/>
          </p:cNvSpPr>
          <p:nvPr>
            <p:ph type="sldNum" sz="quarter" idx="12"/>
          </p:nvPr>
        </p:nvSpPr>
        <p:spPr/>
        <p:txBody>
          <a:bodyPr/>
          <a:lstStyle/>
          <a:p>
            <a:fld id="{CBA85EB4-A1FA-6249-828E-DBD87EFB4D42}" type="slidenum">
              <a:rPr lang="en-US" smtClean="0"/>
              <a:t>19</a:t>
            </a:fld>
            <a:endParaRPr lang="en-US"/>
          </a:p>
        </p:txBody>
      </p:sp>
      <p:sp>
        <p:nvSpPr>
          <p:cNvPr id="3" name="TextBox 2"/>
          <p:cNvSpPr txBox="1"/>
          <p:nvPr/>
        </p:nvSpPr>
        <p:spPr>
          <a:xfrm>
            <a:off x="156568" y="648097"/>
            <a:ext cx="8767802" cy="1015663"/>
          </a:xfrm>
          <a:prstGeom prst="rect">
            <a:avLst/>
          </a:prstGeom>
          <a:noFill/>
        </p:spPr>
        <p:txBody>
          <a:bodyPr wrap="square" rtlCol="0">
            <a:spAutoFit/>
          </a:bodyPr>
          <a:lstStyle/>
          <a:p>
            <a:pPr algn="just"/>
            <a:r>
              <a:rPr lang="en-US" sz="2000" b="1" dirty="0">
                <a:latin typeface="Arial" panose="020B0604020202020204" pitchFamily="34" charset="0"/>
                <a:cs typeface="Arial" panose="020B0604020202020204" pitchFamily="34" charset="0"/>
              </a:rPr>
              <a:t>F</a:t>
            </a:r>
            <a:r>
              <a:rPr lang="en-US" sz="2000" b="1" dirty="0" smtClean="0">
                <a:latin typeface="Arial" panose="020B0604020202020204" pitchFamily="34" charset="0"/>
                <a:cs typeface="Arial" panose="020B0604020202020204" pitchFamily="34" charset="0"/>
              </a:rPr>
              <a:t>requencies </a:t>
            </a:r>
            <a:r>
              <a:rPr lang="en-US" sz="2000" b="1" dirty="0">
                <a:latin typeface="Arial" panose="020B0604020202020204" pitchFamily="34" charset="0"/>
                <a:cs typeface="Arial" panose="020B0604020202020204" pitchFamily="34" charset="0"/>
              </a:rPr>
              <a:t>of EBNA1-specific NK cell function (IFN-</a:t>
            </a:r>
            <a:r>
              <a:rPr lang="el-GR" sz="2000" b="1" dirty="0">
                <a:latin typeface="Arial" panose="020B0604020202020204" pitchFamily="34" charset="0"/>
                <a:cs typeface="Arial" panose="020B0604020202020204" pitchFamily="34" charset="0"/>
              </a:rPr>
              <a:t>γ, Granzyme B, PD-1 and CD107a)</a:t>
            </a:r>
            <a:r>
              <a:rPr lang="en-US" sz="2000" b="1" dirty="0">
                <a:latin typeface="Arial" panose="020B0604020202020204" pitchFamily="34" charset="0"/>
                <a:cs typeface="Arial" panose="020B0604020202020204" pitchFamily="34" charset="0"/>
              </a:rPr>
              <a:t> due to </a:t>
            </a:r>
            <a:r>
              <a:rPr lang="en-US" sz="2000" b="1" i="1" dirty="0">
                <a:latin typeface="Arial" panose="020B0604020202020204" pitchFamily="34" charset="0"/>
                <a:cs typeface="Arial" panose="020B0604020202020204" pitchFamily="34" charset="0"/>
              </a:rPr>
              <a:t>P.  falciparum</a:t>
            </a:r>
            <a:r>
              <a:rPr lang="en-US" sz="2000" b="1" dirty="0">
                <a:latin typeface="Arial" panose="020B0604020202020204" pitchFamily="34" charset="0"/>
                <a:cs typeface="Arial" panose="020B0604020202020204" pitchFamily="34" charset="0"/>
              </a:rPr>
              <a:t> transmission patterns in holoendemic and hypoendemic regions of western Kenya</a:t>
            </a:r>
          </a:p>
        </p:txBody>
      </p:sp>
      <p:sp>
        <p:nvSpPr>
          <p:cNvPr id="8" name="TextBox 7"/>
          <p:cNvSpPr txBox="1"/>
          <p:nvPr/>
        </p:nvSpPr>
        <p:spPr>
          <a:xfrm>
            <a:off x="1178566" y="2076587"/>
            <a:ext cx="1162498" cy="369332"/>
          </a:xfrm>
          <a:prstGeom prst="rect">
            <a:avLst/>
          </a:prstGeom>
          <a:noFill/>
        </p:spPr>
        <p:txBody>
          <a:bodyPr wrap="none" rtlCol="0">
            <a:spAutoFit/>
          </a:bodyPr>
          <a:lstStyle/>
          <a:p>
            <a:r>
              <a:rPr lang="en-US" b="1" dirty="0" smtClean="0"/>
              <a:t>A; EBNA-1</a:t>
            </a:r>
            <a:endParaRPr lang="en-US" b="1" dirty="0"/>
          </a:p>
        </p:txBody>
      </p:sp>
      <p:sp>
        <p:nvSpPr>
          <p:cNvPr id="9" name="TextBox 8"/>
          <p:cNvSpPr txBox="1"/>
          <p:nvPr/>
        </p:nvSpPr>
        <p:spPr>
          <a:xfrm>
            <a:off x="5776660" y="2076587"/>
            <a:ext cx="1106393" cy="369332"/>
          </a:xfrm>
          <a:prstGeom prst="rect">
            <a:avLst/>
          </a:prstGeom>
          <a:noFill/>
        </p:spPr>
        <p:txBody>
          <a:bodyPr wrap="none" rtlCol="0">
            <a:spAutoFit/>
          </a:bodyPr>
          <a:lstStyle/>
          <a:p>
            <a:r>
              <a:rPr lang="en-US" b="1" dirty="0" smtClean="0"/>
              <a:t>B; MSP-1 </a:t>
            </a:r>
            <a:endParaRPr lang="en-US" b="1" dirty="0"/>
          </a:p>
        </p:txBody>
      </p:sp>
    </p:spTree>
    <p:extLst>
      <p:ext uri="{BB962C8B-B14F-4D97-AF65-F5344CB8AC3E}">
        <p14:creationId xmlns:p14="http://schemas.microsoft.com/office/powerpoint/2010/main" val="8969946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0753"/>
          </a:xfrm>
        </p:spPr>
        <p:txBody>
          <a:bodyPr>
            <a:normAutofit/>
          </a:bodyPr>
          <a:lstStyle/>
          <a:p>
            <a:pPr algn="ctr"/>
            <a:r>
              <a:rPr lang="en-US" sz="2400" b="1" dirty="0" smtClean="0">
                <a:latin typeface="Arial" panose="020B0604020202020204" pitchFamily="34" charset="0"/>
                <a:cs typeface="Arial" panose="020B0604020202020204" pitchFamily="34" charset="0"/>
              </a:rPr>
              <a:t>INTRODUCTION</a:t>
            </a:r>
            <a:endParaRPr lang="en-US"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4852" y="644577"/>
            <a:ext cx="8919147" cy="5861173"/>
          </a:xfrm>
        </p:spPr>
        <p:txBody>
          <a:bodyPr>
            <a:normAutofit fontScale="25000" lnSpcReduction="20000"/>
          </a:bodyPr>
          <a:lstStyle/>
          <a:p>
            <a:pPr algn="just"/>
            <a:r>
              <a:rPr lang="en-US" sz="8800" dirty="0" smtClean="0">
                <a:latin typeface="Arial" panose="020B0604020202020204" pitchFamily="34" charset="0"/>
                <a:cs typeface="Arial" panose="020B0604020202020204" pitchFamily="34" charset="0"/>
              </a:rPr>
              <a:t>eBL the </a:t>
            </a:r>
            <a:r>
              <a:rPr lang="en-US" sz="8800" dirty="0">
                <a:latin typeface="Arial" panose="020B0604020202020204" pitchFamily="34" charset="0"/>
                <a:cs typeface="Arial" panose="020B0604020202020204" pitchFamily="34" charset="0"/>
              </a:rPr>
              <a:t>most common pediatric cancer in equatorial </a:t>
            </a:r>
            <a:r>
              <a:rPr lang="en-US" sz="8800" dirty="0" smtClean="0">
                <a:latin typeface="Arial" panose="020B0604020202020204" pitchFamily="34" charset="0"/>
                <a:cs typeface="Arial" panose="020B0604020202020204" pitchFamily="34" charset="0"/>
              </a:rPr>
              <a:t>regions</a:t>
            </a:r>
          </a:p>
          <a:p>
            <a:pPr algn="just"/>
            <a:endParaRPr lang="en-US" sz="8800" dirty="0" smtClean="0">
              <a:latin typeface="Arial" panose="020B0604020202020204" pitchFamily="34" charset="0"/>
              <a:cs typeface="Arial" panose="020B0604020202020204" pitchFamily="34" charset="0"/>
            </a:endParaRPr>
          </a:p>
          <a:p>
            <a:pPr algn="just"/>
            <a:r>
              <a:rPr lang="en-US" sz="8800" dirty="0" smtClean="0">
                <a:latin typeface="Arial"/>
                <a:cs typeface="Arial"/>
              </a:rPr>
              <a:t>Holoendemic </a:t>
            </a:r>
            <a:r>
              <a:rPr lang="en-US" sz="8800" dirty="0">
                <a:latin typeface="Arial"/>
                <a:cs typeface="Arial"/>
              </a:rPr>
              <a:t>malaria exposure is associated with highest EBV titers and younger age of primary EBV infection compared to children not exposed to malaria and older </a:t>
            </a:r>
            <a:r>
              <a:rPr lang="en-US" sz="8800" dirty="0" smtClean="0">
                <a:latin typeface="Arial"/>
                <a:cs typeface="Arial"/>
              </a:rPr>
              <a:t>children(Moormann</a:t>
            </a:r>
            <a:r>
              <a:rPr lang="en-US" sz="8800" dirty="0">
                <a:latin typeface="Arial"/>
                <a:cs typeface="Arial"/>
              </a:rPr>
              <a:t>, </a:t>
            </a:r>
            <a:r>
              <a:rPr lang="en-US" sz="8800" i="1" dirty="0">
                <a:latin typeface="Arial"/>
                <a:cs typeface="Arial"/>
              </a:rPr>
              <a:t>JID </a:t>
            </a:r>
            <a:r>
              <a:rPr lang="en-US" sz="8800" dirty="0">
                <a:latin typeface="Arial"/>
                <a:cs typeface="Arial"/>
              </a:rPr>
              <a:t>2005; </a:t>
            </a:r>
            <a:r>
              <a:rPr lang="en-US" sz="8800" dirty="0" err="1">
                <a:latin typeface="Arial"/>
                <a:cs typeface="Arial"/>
              </a:rPr>
              <a:t>Piriou</a:t>
            </a:r>
            <a:r>
              <a:rPr lang="en-US" sz="8800" dirty="0">
                <a:latin typeface="Arial"/>
                <a:cs typeface="Arial"/>
              </a:rPr>
              <a:t>, </a:t>
            </a:r>
            <a:r>
              <a:rPr lang="en-US" sz="8800" i="1" dirty="0">
                <a:latin typeface="Arial"/>
                <a:cs typeface="Arial"/>
              </a:rPr>
              <a:t>JID</a:t>
            </a:r>
            <a:r>
              <a:rPr lang="en-US" sz="8800" dirty="0">
                <a:latin typeface="Arial"/>
                <a:cs typeface="Arial"/>
              </a:rPr>
              <a:t> 2012</a:t>
            </a:r>
            <a:r>
              <a:rPr lang="en-US" sz="8800" dirty="0" smtClean="0">
                <a:latin typeface="Arial"/>
                <a:cs typeface="Arial"/>
              </a:rPr>
              <a:t>).</a:t>
            </a:r>
          </a:p>
          <a:p>
            <a:pPr marL="0" indent="0" algn="just">
              <a:buNone/>
            </a:pPr>
            <a:r>
              <a:rPr lang="en-US" sz="7200" dirty="0">
                <a:latin typeface="Arial"/>
                <a:cs typeface="Arial"/>
              </a:rPr>
              <a:t/>
            </a:r>
            <a:br>
              <a:rPr lang="en-US" sz="7200" dirty="0">
                <a:latin typeface="Arial"/>
                <a:cs typeface="Arial"/>
              </a:rPr>
            </a:br>
            <a:endParaRPr lang="en-US" sz="7200" dirty="0">
              <a:latin typeface="Arial"/>
              <a:cs typeface="Arial"/>
            </a:endParaRPr>
          </a:p>
          <a:p>
            <a:pPr algn="just"/>
            <a:r>
              <a:rPr lang="en-US" sz="8800" dirty="0" smtClean="0">
                <a:latin typeface="Arial" panose="020B0604020202020204" pitchFamily="34" charset="0"/>
                <a:cs typeface="Arial" panose="020B0604020202020204" pitchFamily="34" charset="0"/>
              </a:rPr>
              <a:t>Seminal </a:t>
            </a:r>
            <a:r>
              <a:rPr lang="en-US" sz="8800" dirty="0">
                <a:latin typeface="Arial" panose="020B0604020202020204" pitchFamily="34" charset="0"/>
                <a:cs typeface="Arial" panose="020B0604020202020204" pitchFamily="34" charset="0"/>
              </a:rPr>
              <a:t>studies </a:t>
            </a:r>
            <a:r>
              <a:rPr lang="en-US" sz="7200" dirty="0">
                <a:latin typeface="Arial" panose="020B0604020202020204" pitchFamily="34" charset="0"/>
                <a:cs typeface="Arial" panose="020B0604020202020204" pitchFamily="34" charset="0"/>
              </a:rPr>
              <a:t>(</a:t>
            </a:r>
            <a:r>
              <a:rPr lang="en-US" sz="7200" i="1" dirty="0" smtClean="0">
                <a:latin typeface="Arial" panose="020B0604020202020204" pitchFamily="34" charset="0"/>
                <a:cs typeface="Arial" panose="020B0604020202020204" pitchFamily="34" charset="0"/>
              </a:rPr>
              <a:t>Asito) </a:t>
            </a:r>
            <a:r>
              <a:rPr lang="en-US" sz="8800" dirty="0" smtClean="0">
                <a:latin typeface="Arial" panose="020B0604020202020204" pitchFamily="34" charset="0"/>
                <a:cs typeface="Arial" panose="020B0604020202020204" pitchFamily="34" charset="0"/>
              </a:rPr>
              <a:t>have </a:t>
            </a:r>
            <a:r>
              <a:rPr lang="en-US" sz="8800" dirty="0">
                <a:latin typeface="Arial" panose="020B0604020202020204" pitchFamily="34" charset="0"/>
                <a:cs typeface="Arial" panose="020B0604020202020204" pitchFamily="34" charset="0"/>
              </a:rPr>
              <a:t>shown that T and B cells are modulated during EBV-malaria co-infection, however the role of innate immunity </a:t>
            </a:r>
            <a:r>
              <a:rPr lang="en-US" sz="8800" dirty="0" smtClean="0">
                <a:latin typeface="Arial" panose="020B0604020202020204" pitchFamily="34" charset="0"/>
                <a:cs typeface="Arial" panose="020B0604020202020204" pitchFamily="34" charset="0"/>
              </a:rPr>
              <a:t>is unknown.</a:t>
            </a:r>
          </a:p>
          <a:p>
            <a:pPr algn="just"/>
            <a:endParaRPr lang="en-US" sz="8800" dirty="0" smtClean="0">
              <a:latin typeface="Arial" panose="020B0604020202020204" pitchFamily="34" charset="0"/>
              <a:cs typeface="Arial" panose="020B0604020202020204" pitchFamily="34" charset="0"/>
            </a:endParaRPr>
          </a:p>
          <a:p>
            <a:pPr algn="just"/>
            <a:r>
              <a:rPr lang="en-US" sz="8800" dirty="0">
                <a:latin typeface="Arial" panose="020B0604020202020204" pitchFamily="34" charset="0"/>
                <a:cs typeface="Arial" panose="020B0604020202020204" pitchFamily="34" charset="0"/>
              </a:rPr>
              <a:t>Previous studies, have shown that children below 5 years of age from malaria holoendemic regions have deficient </a:t>
            </a:r>
            <a:r>
              <a:rPr lang="en-US" sz="8800" dirty="0" smtClean="0">
                <a:latin typeface="Arial" panose="020B0604020202020204" pitchFamily="34" charset="0"/>
                <a:cs typeface="Arial" panose="020B0604020202020204" pitchFamily="34" charset="0"/>
              </a:rPr>
              <a:t>T cell IFN-</a:t>
            </a:r>
            <a:r>
              <a:rPr lang="en-US" sz="8800" dirty="0">
                <a:latin typeface="Arial" panose="020B0604020202020204" pitchFamily="34" charset="0"/>
                <a:cs typeface="Arial" panose="020B0604020202020204" pitchFamily="34" charset="0"/>
                <a:sym typeface="Symbol" panose="05050102010706020507" pitchFamily="18" charset="2"/>
              </a:rPr>
              <a:t></a:t>
            </a:r>
            <a:r>
              <a:rPr lang="en-US" sz="8800" dirty="0">
                <a:latin typeface="Arial" panose="020B0604020202020204" pitchFamily="34" charset="0"/>
                <a:cs typeface="Arial" panose="020B0604020202020204" pitchFamily="34" charset="0"/>
              </a:rPr>
              <a:t> response to EBV antigens and especially EBNA1 as well high EBV viral loads</a:t>
            </a:r>
          </a:p>
          <a:p>
            <a:pPr algn="just"/>
            <a:endParaRPr lang="en-US" sz="8800" dirty="0">
              <a:latin typeface="Arial" panose="020B0604020202020204" pitchFamily="34" charset="0"/>
              <a:cs typeface="Arial" panose="020B0604020202020204" pitchFamily="34" charset="0"/>
            </a:endParaRPr>
          </a:p>
          <a:p>
            <a:pPr algn="just"/>
            <a:r>
              <a:rPr lang="en-US" sz="8800" dirty="0">
                <a:latin typeface="Arial" panose="020B0604020202020204" pitchFamily="34" charset="0"/>
                <a:cs typeface="Arial" panose="020B0604020202020204" pitchFamily="34" charset="0"/>
              </a:rPr>
              <a:t>EBNA1 is the only EBV antigen expressed by EBV associated tumors as well as infected cells </a:t>
            </a:r>
            <a:r>
              <a:rPr lang="en-US" sz="7200" dirty="0">
                <a:latin typeface="Arial" panose="020B0604020202020204" pitchFamily="34" charset="0"/>
                <a:cs typeface="Arial" panose="020B0604020202020204" pitchFamily="34" charset="0"/>
              </a:rPr>
              <a:t>(</a:t>
            </a:r>
            <a:r>
              <a:rPr lang="en-US" sz="7200" i="1" dirty="0" err="1">
                <a:latin typeface="Arial" panose="020B0604020202020204" pitchFamily="34" charset="0"/>
                <a:cs typeface="Arial" panose="020B0604020202020204" pitchFamily="34" charset="0"/>
              </a:rPr>
              <a:t>Leight</a:t>
            </a:r>
            <a:r>
              <a:rPr lang="en-US" sz="7200" i="1" dirty="0">
                <a:latin typeface="Arial" panose="020B0604020202020204" pitchFamily="34" charset="0"/>
                <a:cs typeface="Arial" panose="020B0604020202020204" pitchFamily="34" charset="0"/>
              </a:rPr>
              <a:t> &amp; </a:t>
            </a:r>
            <a:r>
              <a:rPr lang="en-US" sz="7200" i="1" dirty="0" err="1">
                <a:latin typeface="Arial" panose="020B0604020202020204" pitchFamily="34" charset="0"/>
                <a:cs typeface="Arial" panose="020B0604020202020204" pitchFamily="34" charset="0"/>
              </a:rPr>
              <a:t>Sugden</a:t>
            </a:r>
            <a:r>
              <a:rPr lang="en-US" sz="7200" i="1" dirty="0">
                <a:latin typeface="Arial" panose="020B0604020202020204" pitchFamily="34" charset="0"/>
                <a:cs typeface="Arial" panose="020B0604020202020204" pitchFamily="34" charset="0"/>
              </a:rPr>
              <a:t>, 2000</a:t>
            </a:r>
            <a:r>
              <a:rPr lang="en-US" sz="7200" dirty="0">
                <a:latin typeface="Arial" panose="020B0604020202020204" pitchFamily="34" charset="0"/>
                <a:cs typeface="Arial" panose="020B0604020202020204" pitchFamily="34" charset="0"/>
              </a:rPr>
              <a:t>) </a:t>
            </a:r>
            <a:r>
              <a:rPr lang="en-US" sz="8800" dirty="0">
                <a:latin typeface="Arial" panose="020B0604020202020204" pitchFamily="34" charset="0"/>
                <a:cs typeface="Arial" panose="020B0604020202020204" pitchFamily="34" charset="0"/>
              </a:rPr>
              <a:t>and hence the quality of immune responses to this antigen may shed important clues in etiology of eBL.</a:t>
            </a:r>
          </a:p>
          <a:p>
            <a:pPr algn="just"/>
            <a:endParaRPr lang="en-US" sz="8800" dirty="0" smtClean="0">
              <a:latin typeface="Arial" panose="020B0604020202020204" pitchFamily="34" charset="0"/>
              <a:cs typeface="Arial" panose="020B0604020202020204" pitchFamily="34" charset="0"/>
            </a:endParaRPr>
          </a:p>
          <a:p>
            <a:pPr algn="just"/>
            <a:endParaRPr lang="en-US" sz="8800" dirty="0" smtClean="0">
              <a:latin typeface="Arial" panose="020B0604020202020204" pitchFamily="34" charset="0"/>
              <a:cs typeface="Arial" panose="020B0604020202020204" pitchFamily="34" charset="0"/>
            </a:endParaRPr>
          </a:p>
          <a:p>
            <a:pPr algn="just"/>
            <a:endParaRPr lang="en-US" sz="8800" dirty="0">
              <a:latin typeface="Arial" panose="020B0604020202020204" pitchFamily="34" charset="0"/>
              <a:cs typeface="Arial" panose="020B0604020202020204" pitchFamily="34" charset="0"/>
            </a:endParaRPr>
          </a:p>
          <a:p>
            <a:pPr marL="0" indent="0" algn="just">
              <a:buNone/>
            </a:pPr>
            <a:endParaRPr lang="en-US" sz="8800" dirty="0">
              <a:latin typeface="Arial" panose="020B0604020202020204" pitchFamily="34" charset="0"/>
              <a:cs typeface="Arial" panose="020B0604020202020204" pitchFamily="34" charset="0"/>
            </a:endParaRPr>
          </a:p>
          <a:p>
            <a:endParaRPr lang="en-US" sz="2000" dirty="0"/>
          </a:p>
        </p:txBody>
      </p:sp>
      <p:sp>
        <p:nvSpPr>
          <p:cNvPr id="5" name="Slide Number Placeholder 4"/>
          <p:cNvSpPr>
            <a:spLocks noGrp="1"/>
          </p:cNvSpPr>
          <p:nvPr>
            <p:ph type="sldNum" sz="quarter" idx="12"/>
          </p:nvPr>
        </p:nvSpPr>
        <p:spPr/>
        <p:txBody>
          <a:bodyPr/>
          <a:lstStyle/>
          <a:p>
            <a:fld id="{CBA85EB4-A1FA-6249-828E-DBD87EFB4D42}" type="slidenum">
              <a:rPr lang="en-US" smtClean="0"/>
              <a:t>2</a:t>
            </a:fld>
            <a:endParaRPr lang="en-US"/>
          </a:p>
        </p:txBody>
      </p:sp>
    </p:spTree>
    <p:extLst>
      <p:ext uri="{BB962C8B-B14F-4D97-AF65-F5344CB8AC3E}">
        <p14:creationId xmlns:p14="http://schemas.microsoft.com/office/powerpoint/2010/main" val="158005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798" y="365126"/>
            <a:ext cx="8286359" cy="488545"/>
          </a:xfrm>
        </p:spPr>
        <p:txBody>
          <a:bodyPr>
            <a:normAutofit/>
          </a:bodyPr>
          <a:lstStyle/>
          <a:p>
            <a:pPr algn="ctr"/>
            <a:r>
              <a:rPr lang="en-US" sz="2200" b="1" dirty="0" smtClean="0">
                <a:latin typeface="Arial"/>
                <a:cs typeface="Arial"/>
              </a:rPr>
              <a:t>RESULTS</a:t>
            </a:r>
            <a:endParaRPr lang="en-US" sz="2200" b="1" dirty="0">
              <a:latin typeface="Arial"/>
              <a:cs typeface="Arial"/>
            </a:endParaRPr>
          </a:p>
        </p:txBody>
      </p:sp>
      <p:sp>
        <p:nvSpPr>
          <p:cNvPr id="3" name="Content Placeholder 2"/>
          <p:cNvSpPr>
            <a:spLocks noGrp="1"/>
          </p:cNvSpPr>
          <p:nvPr>
            <p:ph idx="1"/>
          </p:nvPr>
        </p:nvSpPr>
        <p:spPr>
          <a:xfrm>
            <a:off x="295918" y="738986"/>
            <a:ext cx="8036552" cy="5443339"/>
          </a:xfrm>
        </p:spPr>
        <p:txBody>
          <a:bodyPr/>
          <a:lstStyle/>
          <a:p>
            <a:pPr marL="0" indent="0">
              <a:buNone/>
            </a:pPr>
            <a:endParaRPr lang="en-US" b="1" dirty="0" smtClean="0">
              <a:latin typeface="Arial"/>
              <a:cs typeface="Arial"/>
            </a:endParaRPr>
          </a:p>
          <a:p>
            <a:pPr marL="0" indent="0">
              <a:buNone/>
            </a:pPr>
            <a:endParaRPr lang="en-US" b="1" dirty="0">
              <a:latin typeface="Arial"/>
              <a:cs typeface="Arial"/>
            </a:endParaRPr>
          </a:p>
        </p:txBody>
      </p:sp>
      <p:pic>
        <p:nvPicPr>
          <p:cNvPr id="4" name="Picture 3"/>
          <p:cNvPicPr>
            <a:picLocks noChangeAspect="1"/>
          </p:cNvPicPr>
          <p:nvPr/>
        </p:nvPicPr>
        <p:blipFill>
          <a:blip r:embed="rId3"/>
          <a:stretch>
            <a:fillRect/>
          </a:stretch>
        </p:blipFill>
        <p:spPr>
          <a:xfrm>
            <a:off x="79575" y="1398641"/>
            <a:ext cx="3760927" cy="3562983"/>
          </a:xfrm>
          <a:prstGeom prst="rect">
            <a:avLst/>
          </a:prstGeom>
        </p:spPr>
      </p:pic>
      <p:pic>
        <p:nvPicPr>
          <p:cNvPr id="102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4724" y="1405104"/>
            <a:ext cx="3844089" cy="3421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CBA85EB4-A1FA-6249-828E-DBD87EFB4D42}" type="slidenum">
              <a:rPr lang="en-US" smtClean="0"/>
              <a:t>20</a:t>
            </a:fld>
            <a:endParaRPr lang="en-US"/>
          </a:p>
        </p:txBody>
      </p:sp>
      <p:sp>
        <p:nvSpPr>
          <p:cNvPr id="8" name="Rectangle 7"/>
          <p:cNvSpPr/>
          <p:nvPr/>
        </p:nvSpPr>
        <p:spPr>
          <a:xfrm>
            <a:off x="478798" y="5355856"/>
            <a:ext cx="8286358" cy="1200329"/>
          </a:xfrm>
          <a:prstGeom prst="rect">
            <a:avLst/>
          </a:prstGeom>
        </p:spPr>
        <p:txBody>
          <a:bodyPr wrap="square">
            <a:spAutoFit/>
          </a:bodyPr>
          <a:lstStyle/>
          <a:p>
            <a:pPr algn="ctr"/>
            <a:r>
              <a:rPr lang="en-US" b="1" dirty="0">
                <a:latin typeface="Arial"/>
                <a:cs typeface="Arial"/>
              </a:rPr>
              <a:t>Fig. 2 A and B  Frequency of EBNA-1 specific CD107a NK specific </a:t>
            </a:r>
            <a:r>
              <a:rPr lang="en-US" b="1" dirty="0" smtClean="0">
                <a:latin typeface="Arial"/>
                <a:cs typeface="Arial"/>
              </a:rPr>
              <a:t>cells</a:t>
            </a:r>
          </a:p>
          <a:p>
            <a:r>
              <a:rPr lang="en-US" dirty="0" smtClean="0">
                <a:latin typeface="Arial"/>
                <a:cs typeface="Arial"/>
              </a:rPr>
              <a:t>EBNA-1</a:t>
            </a:r>
            <a:r>
              <a:rPr lang="en-US" dirty="0">
                <a:latin typeface="Arial"/>
                <a:cs typeface="Arial"/>
              </a:rPr>
              <a:t>, </a:t>
            </a:r>
            <a:r>
              <a:rPr lang="en-US" dirty="0" smtClean="0">
                <a:latin typeface="Arial"/>
                <a:cs typeface="Arial"/>
              </a:rPr>
              <a:t>Epstein </a:t>
            </a:r>
            <a:r>
              <a:rPr lang="en-US" dirty="0">
                <a:latin typeface="Arial"/>
                <a:cs typeface="Arial"/>
              </a:rPr>
              <a:t>Barr Nucleotide antigen 1; </a:t>
            </a:r>
            <a:r>
              <a:rPr lang="en-US" dirty="0" smtClean="0">
                <a:latin typeface="Arial"/>
                <a:cs typeface="Arial"/>
              </a:rPr>
              <a:t>CD, Cluster of Differentiation 107a; </a:t>
            </a:r>
            <a:r>
              <a:rPr lang="en-US" dirty="0">
                <a:latin typeface="Arial"/>
                <a:cs typeface="Arial"/>
              </a:rPr>
              <a:t>NK, Natural Killer Cells; MSP-1, Malaria surface protein 1.</a:t>
            </a:r>
          </a:p>
          <a:p>
            <a:endParaRPr lang="en-US" b="1" dirty="0">
              <a:latin typeface="Arial"/>
              <a:cs typeface="Arial"/>
            </a:endParaRPr>
          </a:p>
        </p:txBody>
      </p:sp>
      <p:sp>
        <p:nvSpPr>
          <p:cNvPr id="9" name="TextBox 8"/>
          <p:cNvSpPr txBox="1"/>
          <p:nvPr/>
        </p:nvSpPr>
        <p:spPr>
          <a:xfrm>
            <a:off x="1413164" y="1013961"/>
            <a:ext cx="1162498" cy="369332"/>
          </a:xfrm>
          <a:prstGeom prst="rect">
            <a:avLst/>
          </a:prstGeom>
          <a:noFill/>
        </p:spPr>
        <p:txBody>
          <a:bodyPr wrap="none" rtlCol="0">
            <a:spAutoFit/>
          </a:bodyPr>
          <a:lstStyle/>
          <a:p>
            <a:r>
              <a:rPr lang="en-US" b="1" dirty="0" smtClean="0"/>
              <a:t>A; EBNA-1</a:t>
            </a:r>
            <a:endParaRPr lang="en-US" b="1" dirty="0"/>
          </a:p>
        </p:txBody>
      </p:sp>
      <p:sp>
        <p:nvSpPr>
          <p:cNvPr id="10" name="TextBox 9"/>
          <p:cNvSpPr txBox="1"/>
          <p:nvPr/>
        </p:nvSpPr>
        <p:spPr>
          <a:xfrm>
            <a:off x="5356971" y="1013961"/>
            <a:ext cx="1053494" cy="369332"/>
          </a:xfrm>
          <a:prstGeom prst="rect">
            <a:avLst/>
          </a:prstGeom>
          <a:noFill/>
        </p:spPr>
        <p:txBody>
          <a:bodyPr wrap="none" rtlCol="0">
            <a:spAutoFit/>
          </a:bodyPr>
          <a:lstStyle/>
          <a:p>
            <a:r>
              <a:rPr lang="en-US" b="1" dirty="0" smtClean="0"/>
              <a:t>B; MSP-1</a:t>
            </a:r>
            <a:endParaRPr lang="en-US" b="1" dirty="0"/>
          </a:p>
        </p:txBody>
      </p:sp>
    </p:spTree>
    <p:extLst>
      <p:ext uri="{BB962C8B-B14F-4D97-AF65-F5344CB8AC3E}">
        <p14:creationId xmlns:p14="http://schemas.microsoft.com/office/powerpoint/2010/main" val="2199584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613" y="413677"/>
            <a:ext cx="8166737" cy="579254"/>
          </a:xfrm>
        </p:spPr>
        <p:txBody>
          <a:bodyPr>
            <a:normAutofit/>
          </a:bodyPr>
          <a:lstStyle/>
          <a:p>
            <a:pPr algn="ctr"/>
            <a:r>
              <a:rPr lang="en-US" sz="2200" b="1" dirty="0" smtClean="0">
                <a:latin typeface="Arial" panose="020B0604020202020204" pitchFamily="34" charset="0"/>
                <a:cs typeface="Arial" panose="020B0604020202020204" pitchFamily="34" charset="0"/>
              </a:rPr>
              <a:t>RESULTS</a:t>
            </a:r>
            <a:endParaRPr lang="en-US" sz="2200" b="1" dirty="0">
              <a:latin typeface="Arial" panose="020B0604020202020204" pitchFamily="34" charset="0"/>
              <a:cs typeface="Arial" panose="020B0604020202020204" pitchFamily="34" charset="0"/>
            </a:endParaRPr>
          </a:p>
        </p:txBody>
      </p:sp>
      <p:pic>
        <p:nvPicPr>
          <p:cNvPr id="205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612" y="1579784"/>
            <a:ext cx="3826484" cy="36694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1"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4354" y="1618296"/>
            <a:ext cx="3742798" cy="37220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348613" y="5289941"/>
            <a:ext cx="8496129" cy="1323439"/>
          </a:xfrm>
          <a:prstGeom prst="rect">
            <a:avLst/>
          </a:prstGeom>
          <a:noFill/>
        </p:spPr>
        <p:txBody>
          <a:bodyPr wrap="square" rtlCol="0">
            <a:spAutoFit/>
          </a:bodyPr>
          <a:lstStyle/>
          <a:p>
            <a:pPr algn="ctr"/>
            <a:r>
              <a:rPr lang="en-US" sz="2200" b="1" dirty="0" smtClean="0">
                <a:latin typeface="Arial" panose="020B0604020202020204" pitchFamily="34" charset="0"/>
                <a:cs typeface="Arial" panose="020B0604020202020204" pitchFamily="34" charset="0"/>
              </a:rPr>
              <a:t>Fig. 3 A and B; Frequencies </a:t>
            </a:r>
            <a:r>
              <a:rPr lang="en-US" sz="2200" b="1" dirty="0">
                <a:latin typeface="Arial" panose="020B0604020202020204" pitchFamily="34" charset="0"/>
                <a:cs typeface="Arial" panose="020B0604020202020204" pitchFamily="34" charset="0"/>
              </a:rPr>
              <a:t>of </a:t>
            </a:r>
            <a:r>
              <a:rPr lang="en-US" sz="2200" b="1" dirty="0" smtClean="0">
                <a:latin typeface="Arial" panose="020B0604020202020204" pitchFamily="34" charset="0"/>
                <a:cs typeface="Arial" panose="020B0604020202020204" pitchFamily="34" charset="0"/>
              </a:rPr>
              <a:t>GrB </a:t>
            </a:r>
            <a:r>
              <a:rPr lang="en-US" sz="2200" b="1" dirty="0">
                <a:latin typeface="Arial" panose="020B0604020202020204" pitchFamily="34" charset="0"/>
                <a:cs typeface="Arial" panose="020B0604020202020204" pitchFamily="34" charset="0"/>
              </a:rPr>
              <a:t>Producing NK </a:t>
            </a:r>
            <a:r>
              <a:rPr lang="en-US" sz="2200" b="1" dirty="0" smtClean="0">
                <a:latin typeface="Arial" panose="020B0604020202020204" pitchFamily="34" charset="0"/>
                <a:cs typeface="Arial" panose="020B0604020202020204" pitchFamily="34" charset="0"/>
              </a:rPr>
              <a:t>cells</a:t>
            </a:r>
          </a:p>
          <a:p>
            <a:r>
              <a:rPr lang="en-US" dirty="0" smtClean="0">
                <a:latin typeface="Arial"/>
                <a:cs typeface="Arial"/>
              </a:rPr>
              <a:t>EBNA-1</a:t>
            </a:r>
            <a:r>
              <a:rPr lang="en-US" dirty="0">
                <a:latin typeface="Arial"/>
                <a:cs typeface="Arial"/>
              </a:rPr>
              <a:t>, Epstein Barr Nucleotide antigen 1; </a:t>
            </a:r>
            <a:r>
              <a:rPr lang="en-US" dirty="0" smtClean="0">
                <a:latin typeface="Arial"/>
                <a:cs typeface="Arial"/>
              </a:rPr>
              <a:t>GrB, Granzyme B molecule; </a:t>
            </a:r>
            <a:r>
              <a:rPr lang="en-US" dirty="0">
                <a:latin typeface="Arial"/>
                <a:cs typeface="Arial"/>
              </a:rPr>
              <a:t>NK, Natural Killer Cells; MSP-1, Malaria surface protein 1.</a:t>
            </a:r>
          </a:p>
          <a:p>
            <a:endParaRPr lang="en-US" sz="2200" b="1" dirty="0">
              <a:latin typeface="Arial" panose="020B0604020202020204" pitchFamily="34" charset="0"/>
              <a:cs typeface="Arial" panose="020B0604020202020204" pitchFamily="34" charset="0"/>
            </a:endParaRPr>
          </a:p>
        </p:txBody>
      </p:sp>
      <p:sp>
        <p:nvSpPr>
          <p:cNvPr id="3" name="Rectangle 2"/>
          <p:cNvSpPr/>
          <p:nvPr/>
        </p:nvSpPr>
        <p:spPr>
          <a:xfrm>
            <a:off x="4965251" y="1263553"/>
            <a:ext cx="1197764"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B: MSP-1</a:t>
            </a:r>
            <a:endParaRPr lang="en-US" b="1" dirty="0">
              <a:latin typeface="Arial" panose="020B0604020202020204" pitchFamily="34" charset="0"/>
              <a:cs typeface="Arial" panose="020B0604020202020204" pitchFamily="34" charset="0"/>
            </a:endParaRPr>
          </a:p>
        </p:txBody>
      </p:sp>
      <p:sp>
        <p:nvSpPr>
          <p:cNvPr id="4" name="Rectangle 3"/>
          <p:cNvSpPr/>
          <p:nvPr/>
        </p:nvSpPr>
        <p:spPr>
          <a:xfrm>
            <a:off x="1393502" y="1187409"/>
            <a:ext cx="1351652"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A: EBNA-1</a:t>
            </a:r>
            <a:endParaRPr lang="en-US"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CBA85EB4-A1FA-6249-828E-DBD87EFB4D42}" type="slidenum">
              <a:rPr lang="en-US" smtClean="0"/>
              <a:t>21</a:t>
            </a:fld>
            <a:endParaRPr lang="en-US"/>
          </a:p>
        </p:txBody>
      </p:sp>
    </p:spTree>
    <p:extLst>
      <p:ext uri="{BB962C8B-B14F-4D97-AF65-F5344CB8AC3E}">
        <p14:creationId xmlns:p14="http://schemas.microsoft.com/office/powerpoint/2010/main" val="636549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 y="385728"/>
            <a:ext cx="9144000" cy="764498"/>
          </a:xfrm>
        </p:spPr>
        <p:txBody>
          <a:bodyPr>
            <a:normAutofit/>
          </a:bodyPr>
          <a:lstStyle/>
          <a:p>
            <a:pPr algn="ctr"/>
            <a:r>
              <a:rPr lang="en-US" sz="2200" b="1" dirty="0" smtClean="0">
                <a:latin typeface="Arial" panose="020B0604020202020204" pitchFamily="34" charset="0"/>
                <a:cs typeface="Arial" panose="020B0604020202020204" pitchFamily="34" charset="0"/>
              </a:rPr>
              <a:t>RESULTS</a:t>
            </a:r>
            <a:endParaRPr lang="en-US" sz="2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63365" y="3644900"/>
            <a:ext cx="7886700" cy="4351338"/>
          </a:xfrm>
        </p:spPr>
        <p:txBody>
          <a:bodyPr/>
          <a:lstStyle/>
          <a:p>
            <a:endParaRPr lang="en-US" dirty="0" smtClean="0"/>
          </a:p>
          <a:p>
            <a:endParaRPr lang="en-US" dirty="0"/>
          </a:p>
        </p:txBody>
      </p:sp>
      <p:pic>
        <p:nvPicPr>
          <p:cNvPr id="3075"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284" y="1825624"/>
            <a:ext cx="3570834" cy="3570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2118" y="1825624"/>
            <a:ext cx="3663667" cy="35708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432260" y="5357146"/>
            <a:ext cx="8262851" cy="1323439"/>
          </a:xfrm>
          <a:prstGeom prst="rect">
            <a:avLst/>
          </a:prstGeom>
          <a:noFill/>
        </p:spPr>
        <p:txBody>
          <a:bodyPr wrap="square" rtlCol="0">
            <a:spAutoFit/>
          </a:bodyPr>
          <a:lstStyle/>
          <a:p>
            <a:pPr algn="ctr"/>
            <a:r>
              <a:rPr lang="en-US" sz="2200" b="1" dirty="0" smtClean="0">
                <a:latin typeface="Arial" panose="020B0604020202020204" pitchFamily="34" charset="0"/>
                <a:cs typeface="Arial" panose="020B0604020202020204" pitchFamily="34" charset="0"/>
              </a:rPr>
              <a:t>Fig. 4 A and B Frequencies </a:t>
            </a:r>
            <a:r>
              <a:rPr lang="en-US" sz="2200" b="1" dirty="0">
                <a:latin typeface="Arial" panose="020B0604020202020204" pitchFamily="34" charset="0"/>
                <a:cs typeface="Arial" panose="020B0604020202020204" pitchFamily="34" charset="0"/>
              </a:rPr>
              <a:t>of PD-1 Producing NK </a:t>
            </a:r>
            <a:r>
              <a:rPr lang="en-US" sz="2200" b="1" dirty="0" smtClean="0">
                <a:latin typeface="Arial" panose="020B0604020202020204" pitchFamily="34" charset="0"/>
                <a:cs typeface="Arial" panose="020B0604020202020204" pitchFamily="34" charset="0"/>
              </a:rPr>
              <a:t>cells</a:t>
            </a:r>
          </a:p>
          <a:p>
            <a:pPr algn="just"/>
            <a:r>
              <a:rPr lang="en-US" dirty="0">
                <a:latin typeface="Arial"/>
                <a:cs typeface="Arial"/>
              </a:rPr>
              <a:t>EBNA-1, Epstein Barr Nucleotide antigen 1; </a:t>
            </a:r>
            <a:r>
              <a:rPr lang="en-US" dirty="0" smtClean="0">
                <a:latin typeface="Arial"/>
                <a:cs typeface="Arial"/>
              </a:rPr>
              <a:t>PD</a:t>
            </a:r>
            <a:r>
              <a:rPr lang="en-US" dirty="0">
                <a:latin typeface="Arial"/>
                <a:cs typeface="Arial"/>
              </a:rPr>
              <a:t>, </a:t>
            </a:r>
            <a:r>
              <a:rPr lang="en-US" dirty="0" smtClean="0">
                <a:latin typeface="Arial"/>
                <a:cs typeface="Arial"/>
              </a:rPr>
              <a:t>Programmed cell death 1; </a:t>
            </a:r>
            <a:r>
              <a:rPr lang="en-US" dirty="0">
                <a:latin typeface="Arial"/>
                <a:cs typeface="Arial"/>
              </a:rPr>
              <a:t>NK, Natural Killer Cells; MSP-1, Malaria surface protein 1.</a:t>
            </a:r>
          </a:p>
          <a:p>
            <a:pPr algn="ctr"/>
            <a:endParaRPr lang="en-US" sz="2200" b="1" dirty="0">
              <a:latin typeface="Arial" panose="020B0604020202020204" pitchFamily="34" charset="0"/>
              <a:cs typeface="Arial" panose="020B0604020202020204" pitchFamily="34" charset="0"/>
            </a:endParaRPr>
          </a:p>
        </p:txBody>
      </p:sp>
      <p:sp>
        <p:nvSpPr>
          <p:cNvPr id="5" name="Rectangle 4"/>
          <p:cNvSpPr/>
          <p:nvPr/>
        </p:nvSpPr>
        <p:spPr>
          <a:xfrm>
            <a:off x="1346663" y="1280160"/>
            <a:ext cx="2263532" cy="369332"/>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A, EBNA-1</a:t>
            </a:r>
            <a:endParaRPr lang="en-US" b="1" dirty="0">
              <a:latin typeface="Arial" panose="020B0604020202020204" pitchFamily="34" charset="0"/>
              <a:cs typeface="Arial" panose="020B0604020202020204" pitchFamily="34" charset="0"/>
            </a:endParaRPr>
          </a:p>
        </p:txBody>
      </p:sp>
      <p:sp>
        <p:nvSpPr>
          <p:cNvPr id="6" name="Rectangle 5"/>
          <p:cNvSpPr/>
          <p:nvPr/>
        </p:nvSpPr>
        <p:spPr>
          <a:xfrm>
            <a:off x="5410868" y="1303259"/>
            <a:ext cx="1184940"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B, MSP-1</a:t>
            </a:r>
            <a:endParaRPr lang="en-US" b="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CBA85EB4-A1FA-6249-828E-DBD87EFB4D42}" type="slidenum">
              <a:rPr lang="en-US" smtClean="0"/>
              <a:t>22</a:t>
            </a:fld>
            <a:endParaRPr lang="en-US"/>
          </a:p>
        </p:txBody>
      </p:sp>
    </p:spTree>
    <p:extLst>
      <p:ext uri="{BB962C8B-B14F-4D97-AF65-F5344CB8AC3E}">
        <p14:creationId xmlns:p14="http://schemas.microsoft.com/office/powerpoint/2010/main" val="2560580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340" y="1692836"/>
            <a:ext cx="4522787" cy="3862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415636" y="5386647"/>
            <a:ext cx="8262850" cy="984885"/>
          </a:xfrm>
          <a:prstGeom prst="rect">
            <a:avLst/>
          </a:prstGeom>
          <a:noFill/>
        </p:spPr>
        <p:txBody>
          <a:bodyPr wrap="square" rtlCol="0">
            <a:spAutoFit/>
          </a:bodyPr>
          <a:lstStyle/>
          <a:p>
            <a:r>
              <a:rPr lang="en-US" sz="2200" b="1" dirty="0" smtClean="0">
                <a:latin typeface="Arial" panose="020B0604020202020204" pitchFamily="34" charset="0"/>
                <a:cs typeface="Arial" panose="020B0604020202020204" pitchFamily="34" charset="0"/>
              </a:rPr>
              <a:t>Fig. 5. EBV </a:t>
            </a:r>
            <a:r>
              <a:rPr lang="en-US" sz="2200" b="1" dirty="0">
                <a:latin typeface="Arial" panose="020B0604020202020204" pitchFamily="34" charset="0"/>
                <a:cs typeface="Arial" panose="020B0604020202020204" pitchFamily="34" charset="0"/>
              </a:rPr>
              <a:t>Viral </a:t>
            </a:r>
            <a:r>
              <a:rPr lang="en-US" sz="2200" b="1" dirty="0" smtClean="0">
                <a:latin typeface="Arial" panose="020B0604020202020204" pitchFamily="34" charset="0"/>
                <a:cs typeface="Arial" panose="020B0604020202020204" pitchFamily="34" charset="0"/>
              </a:rPr>
              <a:t>Burden</a:t>
            </a:r>
          </a:p>
          <a:p>
            <a:r>
              <a:rPr lang="en-US" dirty="0" smtClean="0">
                <a:latin typeface="Arial" panose="020B0604020202020204" pitchFamily="34" charset="0"/>
                <a:cs typeface="Arial" panose="020B0604020202020204" pitchFamily="34" charset="0"/>
              </a:rPr>
              <a:t>EBV, Epstein Barr Virus; eBL, endemic Burkitt's Lymphoma; DNA, Deoxynucleic Acid</a:t>
            </a: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615142" y="145533"/>
            <a:ext cx="7900208" cy="430887"/>
          </a:xfrm>
          <a:prstGeom prst="rect">
            <a:avLst/>
          </a:prstGeom>
          <a:noFill/>
        </p:spPr>
        <p:txBody>
          <a:bodyPr wrap="square" rtlCol="0">
            <a:spAutoFit/>
          </a:bodyPr>
          <a:lstStyle/>
          <a:p>
            <a:pPr algn="ctr"/>
            <a:r>
              <a:rPr lang="en-US" sz="2200" b="1" dirty="0" smtClean="0">
                <a:latin typeface="Arial" panose="020B0604020202020204" pitchFamily="34" charset="0"/>
                <a:cs typeface="Arial" panose="020B0604020202020204" pitchFamily="34" charset="0"/>
              </a:rPr>
              <a:t>RESULTS</a:t>
            </a:r>
            <a:endParaRPr lang="en-US" sz="22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CBA85EB4-A1FA-6249-828E-DBD87EFB4D42}" type="slidenum">
              <a:rPr lang="en-US" smtClean="0"/>
              <a:t>23</a:t>
            </a:fld>
            <a:endParaRPr lang="en-US"/>
          </a:p>
        </p:txBody>
      </p:sp>
      <p:sp>
        <p:nvSpPr>
          <p:cNvPr id="5" name="TextBox 4"/>
          <p:cNvSpPr txBox="1"/>
          <p:nvPr/>
        </p:nvSpPr>
        <p:spPr>
          <a:xfrm>
            <a:off x="415636" y="496175"/>
            <a:ext cx="8262850" cy="1107996"/>
          </a:xfrm>
          <a:prstGeom prst="rect">
            <a:avLst/>
          </a:prstGeom>
          <a:noFill/>
        </p:spPr>
        <p:txBody>
          <a:bodyPr wrap="square" rtlCol="0">
            <a:spAutoFit/>
          </a:bodyPr>
          <a:lstStyle/>
          <a:p>
            <a:pPr algn="just"/>
            <a:r>
              <a:rPr lang="en-US" sz="2200" b="1" dirty="0">
                <a:latin typeface="Arial" panose="020B0604020202020204" pitchFamily="34" charset="0"/>
                <a:cs typeface="Arial" panose="020B0604020202020204" pitchFamily="34" charset="0"/>
              </a:rPr>
              <a:t>D</a:t>
            </a:r>
            <a:r>
              <a:rPr lang="en-US" sz="2200" b="1" dirty="0" smtClean="0">
                <a:latin typeface="Arial" panose="020B0604020202020204" pitchFamily="34" charset="0"/>
                <a:cs typeface="Arial" panose="020B0604020202020204" pitchFamily="34" charset="0"/>
              </a:rPr>
              <a:t>ifferences </a:t>
            </a:r>
            <a:r>
              <a:rPr lang="en-US" sz="2200" b="1" dirty="0">
                <a:latin typeface="Arial" panose="020B0604020202020204" pitchFamily="34" charset="0"/>
                <a:cs typeface="Arial" panose="020B0604020202020204" pitchFamily="34" charset="0"/>
              </a:rPr>
              <a:t>in EBV viral loads due to </a:t>
            </a:r>
            <a:r>
              <a:rPr lang="en-US" sz="2200" b="1" i="1" dirty="0">
                <a:latin typeface="Arial" panose="020B0604020202020204" pitchFamily="34" charset="0"/>
                <a:cs typeface="Arial" panose="020B0604020202020204" pitchFamily="34" charset="0"/>
              </a:rPr>
              <a:t>P.  falciparum</a:t>
            </a:r>
            <a:r>
              <a:rPr lang="en-US" sz="2200" b="1" dirty="0">
                <a:latin typeface="Arial" panose="020B0604020202020204" pitchFamily="34" charset="0"/>
                <a:cs typeface="Arial" panose="020B0604020202020204" pitchFamily="34" charset="0"/>
              </a:rPr>
              <a:t> transmission </a:t>
            </a:r>
            <a:r>
              <a:rPr lang="en-US" sz="2200" b="1" dirty="0" smtClean="0">
                <a:latin typeface="Arial" panose="020B0604020202020204" pitchFamily="34" charset="0"/>
                <a:cs typeface="Arial" panose="020B0604020202020204" pitchFamily="34" charset="0"/>
              </a:rPr>
              <a:t>patterns </a:t>
            </a:r>
            <a:r>
              <a:rPr lang="en-US" sz="2200" b="1" dirty="0">
                <a:latin typeface="Arial" panose="020B0604020202020204" pitchFamily="34" charset="0"/>
                <a:cs typeface="Arial" panose="020B0604020202020204" pitchFamily="34" charset="0"/>
              </a:rPr>
              <a:t>in malaria holoendemic and hypoendemic regions of western Kenya</a:t>
            </a:r>
          </a:p>
        </p:txBody>
      </p:sp>
    </p:spTree>
    <p:extLst>
      <p:ext uri="{BB962C8B-B14F-4D97-AF65-F5344CB8AC3E}">
        <p14:creationId xmlns:p14="http://schemas.microsoft.com/office/powerpoint/2010/main" val="123446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304" y="321252"/>
            <a:ext cx="8188402" cy="430887"/>
          </a:xfrm>
          <a:prstGeom prst="rect">
            <a:avLst/>
          </a:prstGeom>
        </p:spPr>
        <p:txBody>
          <a:bodyPr wrap="square">
            <a:spAutoFit/>
          </a:bodyPr>
          <a:lstStyle/>
          <a:p>
            <a:pPr algn="ctr"/>
            <a:r>
              <a:rPr lang="en-US" sz="2200" b="1" dirty="0">
                <a:latin typeface="Arial" panose="020B0604020202020204" pitchFamily="34" charset="0"/>
                <a:cs typeface="Arial" panose="020B0604020202020204" pitchFamily="34" charset="0"/>
              </a:rPr>
              <a:t>RESULTS </a:t>
            </a:r>
          </a:p>
        </p:txBody>
      </p:sp>
      <p:sp>
        <p:nvSpPr>
          <p:cNvPr id="3" name="Rectangle 2"/>
          <p:cNvSpPr/>
          <p:nvPr/>
        </p:nvSpPr>
        <p:spPr>
          <a:xfrm>
            <a:off x="202071" y="956583"/>
            <a:ext cx="8470501" cy="1138773"/>
          </a:xfrm>
          <a:prstGeom prst="rect">
            <a:avLst/>
          </a:prstGeom>
        </p:spPr>
        <p:txBody>
          <a:bodyPr wrap="square">
            <a:spAutoFit/>
          </a:bodyPr>
          <a:lstStyle/>
          <a:p>
            <a:r>
              <a:rPr lang="en-US" sz="2200" b="1" dirty="0" smtClean="0">
                <a:latin typeface="Arial" panose="020B0604020202020204" pitchFamily="34" charset="0"/>
                <a:ea typeface="Calibri" panose="020F0502020204030204" pitchFamily="34" charset="0"/>
                <a:cs typeface="Arial" panose="020B0604020202020204" pitchFamily="34" charset="0"/>
              </a:rPr>
              <a:t>Fig.6: Association of EBV </a:t>
            </a:r>
            <a:r>
              <a:rPr lang="en-US" sz="2200" b="1" dirty="0">
                <a:latin typeface="Arial" panose="020B0604020202020204" pitchFamily="34" charset="0"/>
                <a:ea typeface="Calibri" panose="020F0502020204030204" pitchFamily="34" charset="0"/>
                <a:cs typeface="Arial" panose="020B0604020202020204" pitchFamily="34" charset="0"/>
              </a:rPr>
              <a:t>viral loads on EBNA1 specific NK cell CD107a </a:t>
            </a:r>
            <a:r>
              <a:rPr lang="en-US" sz="2200" b="1" dirty="0" smtClean="0">
                <a:latin typeface="Arial" panose="020B0604020202020204" pitchFamily="34" charset="0"/>
                <a:ea typeface="Calibri" panose="020F0502020204030204" pitchFamily="34" charset="0"/>
                <a:cs typeface="Arial" panose="020B0604020202020204" pitchFamily="34" charset="0"/>
              </a:rPr>
              <a:t>degranulation</a:t>
            </a:r>
            <a:r>
              <a:rPr lang="en-US" sz="2400" dirty="0" smtClean="0"/>
              <a:t> </a:t>
            </a:r>
            <a:endParaRPr lang="en-US" sz="2400" dirty="0"/>
          </a:p>
          <a:p>
            <a:endParaRPr lang="en-US" sz="2200" b="1" dirty="0">
              <a:latin typeface="Arial" panose="020B0604020202020204" pitchFamily="34" charset="0"/>
              <a:cs typeface="Arial" panose="020B0604020202020204" pitchFamily="34" charset="0"/>
            </a:endParaRPr>
          </a:p>
        </p:txBody>
      </p:sp>
      <p:pic>
        <p:nvPicPr>
          <p:cNvPr id="717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03" y="2397125"/>
            <a:ext cx="2462161" cy="2393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1"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6060" y="2397125"/>
            <a:ext cx="2422525" cy="2393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2"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9181" y="2401509"/>
            <a:ext cx="2583391" cy="2393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p:nvSpPr>
        <p:spPr>
          <a:xfrm>
            <a:off x="565265" y="4958734"/>
            <a:ext cx="2128059" cy="369332"/>
          </a:xfrm>
          <a:prstGeom prst="rect">
            <a:avLst/>
          </a:prstGeom>
        </p:spPr>
        <p:txBody>
          <a:bodyPr wrap="square">
            <a:spAutoFit/>
          </a:bodyPr>
          <a:lstStyle/>
          <a:p>
            <a:r>
              <a:rPr lang="en-US" dirty="0" smtClean="0">
                <a:latin typeface="Times New Roman" panose="02020603050405020304" pitchFamily="18" charset="0"/>
              </a:rPr>
              <a:t>eBL-JOOTRH</a:t>
            </a:r>
            <a:endParaRPr lang="en-US" dirty="0"/>
          </a:p>
        </p:txBody>
      </p:sp>
      <p:sp>
        <p:nvSpPr>
          <p:cNvPr id="5" name="Rectangle 4"/>
          <p:cNvSpPr/>
          <p:nvPr/>
        </p:nvSpPr>
        <p:spPr>
          <a:xfrm>
            <a:off x="3897443" y="4975358"/>
            <a:ext cx="1364235" cy="369332"/>
          </a:xfrm>
          <a:prstGeom prst="rect">
            <a:avLst/>
          </a:prstGeom>
        </p:spPr>
        <p:txBody>
          <a:bodyPr wrap="square">
            <a:spAutoFit/>
          </a:bodyPr>
          <a:lstStyle/>
          <a:p>
            <a:r>
              <a:rPr lang="en-US" dirty="0">
                <a:latin typeface="Arial" panose="020B0604020202020204" pitchFamily="34" charset="0"/>
                <a:ea typeface="Calibri" panose="020F0502020204030204" pitchFamily="34" charset="0"/>
                <a:cs typeface="Arial" panose="020B0604020202020204" pitchFamily="34" charset="0"/>
              </a:rPr>
              <a:t>Kisumu</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6793132" y="4958734"/>
            <a:ext cx="1387035" cy="369332"/>
          </a:xfrm>
          <a:prstGeom prst="rect">
            <a:avLst/>
          </a:prstGeom>
        </p:spPr>
        <p:txBody>
          <a:bodyPr wrap="square">
            <a:spAutoFit/>
          </a:bodyPr>
          <a:lstStyle/>
          <a:p>
            <a:r>
              <a:rPr lang="en-US" dirty="0">
                <a:latin typeface="Arial" panose="020B0604020202020204" pitchFamily="34" charset="0"/>
                <a:ea typeface="Calibri" panose="020F0502020204030204" pitchFamily="34" charset="0"/>
                <a:cs typeface="Arial" panose="020B0604020202020204" pitchFamily="34" charset="0"/>
              </a:rPr>
              <a:t>Nandi</a:t>
            </a:r>
            <a:endParaRPr lang="en-US"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CBA85EB4-A1FA-6249-828E-DBD87EFB4D42}" type="slidenum">
              <a:rPr lang="en-US" smtClean="0"/>
              <a:t>24</a:t>
            </a:fld>
            <a:endParaRPr lang="en-US"/>
          </a:p>
        </p:txBody>
      </p:sp>
      <p:sp>
        <p:nvSpPr>
          <p:cNvPr id="8" name="TextBox 7"/>
          <p:cNvSpPr txBox="1"/>
          <p:nvPr/>
        </p:nvSpPr>
        <p:spPr>
          <a:xfrm>
            <a:off x="323305" y="5409219"/>
            <a:ext cx="8349268" cy="1200329"/>
          </a:xfrm>
          <a:prstGeom prst="rect">
            <a:avLst/>
          </a:prstGeom>
          <a:noFill/>
        </p:spPr>
        <p:txBody>
          <a:bodyPr wrap="square" rtlCol="0">
            <a:spAutoFit/>
          </a:bodyPr>
          <a:lstStyle/>
          <a:p>
            <a:r>
              <a:rPr lang="en-US" dirty="0" smtClean="0">
                <a:latin typeface="Arial"/>
                <a:cs typeface="Arial"/>
              </a:rPr>
              <a:t>EBNA-1</a:t>
            </a:r>
            <a:r>
              <a:rPr lang="en-US" dirty="0">
                <a:latin typeface="Arial"/>
                <a:cs typeface="Arial"/>
              </a:rPr>
              <a:t>, Epstein Barr Nucleotide antigen 1; CD, Cluster of Differentiation 107a; NK, Natural Killer Cells</a:t>
            </a:r>
            <a:r>
              <a:rPr lang="en-US" dirty="0" smtClean="0">
                <a:latin typeface="Arial"/>
                <a:cs typeface="Arial"/>
              </a:rPr>
              <a:t>; EBV, Epstein Barr Virus; JOOTRH, Jaramogi Oginga Odinga Teaching and Referral Hospital.</a:t>
            </a:r>
            <a:endParaRPr lang="en-US" dirty="0">
              <a:latin typeface="Arial"/>
              <a:cs typeface="Arial"/>
            </a:endParaRPr>
          </a:p>
          <a:p>
            <a:r>
              <a:rPr lang="en-US" dirty="0" smtClean="0"/>
              <a:t> </a:t>
            </a:r>
            <a:endParaRPr lang="en-US" dirty="0"/>
          </a:p>
        </p:txBody>
      </p:sp>
    </p:spTree>
    <p:extLst>
      <p:ext uri="{BB962C8B-B14F-4D97-AF65-F5344CB8AC3E}">
        <p14:creationId xmlns:p14="http://schemas.microsoft.com/office/powerpoint/2010/main" val="18546974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192" y="2226626"/>
            <a:ext cx="2559050" cy="2393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3" name="Picture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4788" y="2226626"/>
            <a:ext cx="2635250" cy="2393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4" name="Picture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6301" y="2226626"/>
            <a:ext cx="2559050" cy="2393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0" y="243670"/>
            <a:ext cx="9143999" cy="430887"/>
          </a:xfrm>
          <a:prstGeom prst="rect">
            <a:avLst/>
          </a:prstGeom>
          <a:noFill/>
        </p:spPr>
        <p:txBody>
          <a:bodyPr wrap="square" rtlCol="0">
            <a:spAutoFit/>
          </a:bodyPr>
          <a:lstStyle/>
          <a:p>
            <a:pPr algn="ctr"/>
            <a:r>
              <a:rPr lang="en-US" sz="2200" b="1" dirty="0" smtClean="0">
                <a:latin typeface="Arial" panose="020B0604020202020204" pitchFamily="34" charset="0"/>
                <a:cs typeface="Arial" panose="020B0604020202020204" pitchFamily="34" charset="0"/>
              </a:rPr>
              <a:t>RESULTS </a:t>
            </a:r>
            <a:endParaRPr lang="en-US" sz="2200" b="1" dirty="0">
              <a:latin typeface="Arial" panose="020B0604020202020204" pitchFamily="34" charset="0"/>
              <a:cs typeface="Arial" panose="020B0604020202020204" pitchFamily="34" charset="0"/>
            </a:endParaRPr>
          </a:p>
        </p:txBody>
      </p:sp>
      <p:sp>
        <p:nvSpPr>
          <p:cNvPr id="3" name="TextBox 2"/>
          <p:cNvSpPr txBox="1"/>
          <p:nvPr/>
        </p:nvSpPr>
        <p:spPr>
          <a:xfrm>
            <a:off x="365760" y="935369"/>
            <a:ext cx="8149591" cy="769441"/>
          </a:xfrm>
          <a:prstGeom prst="rect">
            <a:avLst/>
          </a:prstGeom>
          <a:noFill/>
        </p:spPr>
        <p:txBody>
          <a:bodyPr wrap="square" rtlCol="0">
            <a:spAutoFit/>
          </a:bodyPr>
          <a:lstStyle/>
          <a:p>
            <a:r>
              <a:rPr lang="en-US" sz="2200" b="1" dirty="0" smtClean="0">
                <a:latin typeface="Arial" panose="020B0604020202020204" pitchFamily="34" charset="0"/>
                <a:cs typeface="Arial" panose="020B0604020202020204" pitchFamily="34" charset="0"/>
              </a:rPr>
              <a:t>Fig. 7; EBV </a:t>
            </a:r>
            <a:r>
              <a:rPr lang="en-US" sz="2200" b="1" dirty="0">
                <a:latin typeface="Arial" panose="020B0604020202020204" pitchFamily="34" charset="0"/>
                <a:cs typeface="Arial" panose="020B0604020202020204" pitchFamily="34" charset="0"/>
              </a:rPr>
              <a:t>viral loads on EBNA1 specific NK cell IFN-γ response levels</a:t>
            </a:r>
          </a:p>
        </p:txBody>
      </p:sp>
      <p:sp>
        <p:nvSpPr>
          <p:cNvPr id="4" name="TextBox 3"/>
          <p:cNvSpPr txBox="1"/>
          <p:nvPr/>
        </p:nvSpPr>
        <p:spPr>
          <a:xfrm>
            <a:off x="639135" y="4921354"/>
            <a:ext cx="2142395"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eBL-JOORTH</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3581015" y="4926505"/>
            <a:ext cx="118279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Kisumu</a:t>
            </a:r>
          </a:p>
        </p:txBody>
      </p:sp>
      <p:sp>
        <p:nvSpPr>
          <p:cNvPr id="6" name="TextBox 5"/>
          <p:cNvSpPr txBox="1"/>
          <p:nvPr/>
        </p:nvSpPr>
        <p:spPr>
          <a:xfrm>
            <a:off x="6928181" y="4921354"/>
            <a:ext cx="105242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Nandi</a:t>
            </a:r>
          </a:p>
        </p:txBody>
      </p:sp>
      <p:sp>
        <p:nvSpPr>
          <p:cNvPr id="7" name="Slide Number Placeholder 6"/>
          <p:cNvSpPr>
            <a:spLocks noGrp="1"/>
          </p:cNvSpPr>
          <p:nvPr>
            <p:ph type="sldNum" sz="quarter" idx="12"/>
          </p:nvPr>
        </p:nvSpPr>
        <p:spPr/>
        <p:txBody>
          <a:bodyPr/>
          <a:lstStyle/>
          <a:p>
            <a:fld id="{CBA85EB4-A1FA-6249-828E-DBD87EFB4D42}" type="slidenum">
              <a:rPr lang="en-US" smtClean="0"/>
              <a:t>25</a:t>
            </a:fld>
            <a:endParaRPr lang="en-US"/>
          </a:p>
        </p:txBody>
      </p:sp>
      <p:sp>
        <p:nvSpPr>
          <p:cNvPr id="8" name="TextBox 7"/>
          <p:cNvSpPr txBox="1"/>
          <p:nvPr/>
        </p:nvSpPr>
        <p:spPr>
          <a:xfrm>
            <a:off x="365761" y="5301264"/>
            <a:ext cx="8296102" cy="923330"/>
          </a:xfrm>
          <a:prstGeom prst="rect">
            <a:avLst/>
          </a:prstGeom>
          <a:noFill/>
        </p:spPr>
        <p:txBody>
          <a:bodyPr wrap="square" rtlCol="0">
            <a:spAutoFit/>
          </a:bodyPr>
          <a:lstStyle/>
          <a:p>
            <a:r>
              <a:rPr lang="en-US" dirty="0">
                <a:latin typeface="Arial"/>
                <a:cs typeface="Arial"/>
              </a:rPr>
              <a:t>EBNA-1, Epstein Barr Nucleotide antigen 1; CD, Cluster of Differentiation 107a; NK, Natural Killer Cells; EBV, Epstein Barr Virus; JOOTRH, Jaramogi Oginga Odinga Teaching and Referral Hospital.</a:t>
            </a:r>
          </a:p>
        </p:txBody>
      </p:sp>
    </p:spTree>
    <p:extLst>
      <p:ext uri="{BB962C8B-B14F-4D97-AF65-F5344CB8AC3E}">
        <p14:creationId xmlns:p14="http://schemas.microsoft.com/office/powerpoint/2010/main" val="18108081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065" y="1064301"/>
            <a:ext cx="8074285" cy="769441"/>
          </a:xfrm>
          <a:prstGeom prst="rect">
            <a:avLst/>
          </a:prstGeom>
          <a:noFill/>
        </p:spPr>
        <p:txBody>
          <a:bodyPr wrap="square" rtlCol="0">
            <a:spAutoFit/>
          </a:bodyPr>
          <a:lstStyle/>
          <a:p>
            <a:r>
              <a:rPr lang="en-US" sz="2200" b="1" dirty="0" smtClean="0">
                <a:latin typeface="Arial" panose="020B0604020202020204" pitchFamily="34" charset="0"/>
                <a:cs typeface="Arial" panose="020B0604020202020204" pitchFamily="34" charset="0"/>
              </a:rPr>
              <a:t>Fig. 8; EBV </a:t>
            </a:r>
            <a:r>
              <a:rPr lang="en-US" sz="2200" b="1" dirty="0">
                <a:latin typeface="Arial" panose="020B0604020202020204" pitchFamily="34" charset="0"/>
                <a:cs typeface="Arial" panose="020B0604020202020204" pitchFamily="34" charset="0"/>
              </a:rPr>
              <a:t>viral loads and  EBNA1 specific NK cell PD-1 response levels</a:t>
            </a:r>
          </a:p>
        </p:txBody>
      </p:sp>
      <p:sp>
        <p:nvSpPr>
          <p:cNvPr id="3" name="TextBox 2"/>
          <p:cNvSpPr txBox="1"/>
          <p:nvPr/>
        </p:nvSpPr>
        <p:spPr>
          <a:xfrm>
            <a:off x="1" y="185304"/>
            <a:ext cx="9143999" cy="430887"/>
          </a:xfrm>
          <a:prstGeom prst="rect">
            <a:avLst/>
          </a:prstGeom>
          <a:noFill/>
        </p:spPr>
        <p:txBody>
          <a:bodyPr wrap="square" rtlCol="0">
            <a:spAutoFit/>
          </a:bodyPr>
          <a:lstStyle/>
          <a:p>
            <a:pPr algn="ctr"/>
            <a:r>
              <a:rPr lang="en-US" sz="2200" b="1" dirty="0">
                <a:latin typeface="Arial" panose="020B0604020202020204" pitchFamily="34" charset="0"/>
                <a:cs typeface="Arial" panose="020B0604020202020204" pitchFamily="34" charset="0"/>
              </a:rPr>
              <a:t>RESULTS </a:t>
            </a:r>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pic>
        <p:nvPicPr>
          <p:cNvPr id="6146" name="Picture 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65" y="2176749"/>
            <a:ext cx="2559050" cy="2393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7" name="Picture 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374" y="2243942"/>
            <a:ext cx="2635250" cy="2393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8"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3053" y="2176749"/>
            <a:ext cx="2559050" cy="2393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p:nvSpPr>
        <p:spPr>
          <a:xfrm>
            <a:off x="885587" y="4567036"/>
            <a:ext cx="1941557" cy="430887"/>
          </a:xfrm>
          <a:prstGeom prst="rect">
            <a:avLst/>
          </a:prstGeom>
        </p:spPr>
        <p:txBody>
          <a:bodyPr wrap="none">
            <a:spAutoFit/>
          </a:bodyPr>
          <a:lstStyle/>
          <a:p>
            <a:r>
              <a:rPr lang="en-US" sz="2200" dirty="0" smtClean="0">
                <a:latin typeface="Arial" panose="020B0604020202020204" pitchFamily="34" charset="0"/>
                <a:ea typeface="Calibri" panose="020F0502020204030204" pitchFamily="34" charset="0"/>
                <a:cs typeface="Arial" panose="020B0604020202020204" pitchFamily="34" charset="0"/>
              </a:rPr>
              <a:t>eBL-JOOTRH</a:t>
            </a:r>
            <a:endParaRPr lang="en-US" sz="2200" dirty="0">
              <a:latin typeface="Arial" panose="020B0604020202020204" pitchFamily="34" charset="0"/>
              <a:cs typeface="Arial" panose="020B0604020202020204" pitchFamily="34" charset="0"/>
            </a:endParaRPr>
          </a:p>
        </p:txBody>
      </p:sp>
      <p:sp>
        <p:nvSpPr>
          <p:cNvPr id="5" name="Rectangle 4"/>
          <p:cNvSpPr/>
          <p:nvPr/>
        </p:nvSpPr>
        <p:spPr>
          <a:xfrm>
            <a:off x="4009184" y="4550410"/>
            <a:ext cx="1125629" cy="430887"/>
          </a:xfrm>
          <a:prstGeom prst="rect">
            <a:avLst/>
          </a:prstGeom>
        </p:spPr>
        <p:txBody>
          <a:bodyPr wrap="none">
            <a:spAutoFit/>
          </a:bodyPr>
          <a:lstStyle/>
          <a:p>
            <a:r>
              <a:rPr lang="en-US" sz="2200" dirty="0">
                <a:latin typeface="Arial" panose="020B0604020202020204" pitchFamily="34" charset="0"/>
                <a:ea typeface="Calibri" panose="020F0502020204030204" pitchFamily="34" charset="0"/>
                <a:cs typeface="Arial" panose="020B0604020202020204" pitchFamily="34" charset="0"/>
              </a:rPr>
              <a:t>Kisumu</a:t>
            </a:r>
            <a:endParaRPr lang="en-US" sz="2200" dirty="0">
              <a:latin typeface="Arial" panose="020B0604020202020204" pitchFamily="34" charset="0"/>
              <a:cs typeface="Arial" panose="020B0604020202020204" pitchFamily="34" charset="0"/>
            </a:endParaRPr>
          </a:p>
        </p:txBody>
      </p:sp>
      <p:sp>
        <p:nvSpPr>
          <p:cNvPr id="6" name="Rectangle 5"/>
          <p:cNvSpPr/>
          <p:nvPr/>
        </p:nvSpPr>
        <p:spPr>
          <a:xfrm>
            <a:off x="7158116" y="4550409"/>
            <a:ext cx="922047" cy="430887"/>
          </a:xfrm>
          <a:prstGeom prst="rect">
            <a:avLst/>
          </a:prstGeom>
        </p:spPr>
        <p:txBody>
          <a:bodyPr wrap="none">
            <a:spAutoFit/>
          </a:bodyPr>
          <a:lstStyle/>
          <a:p>
            <a:r>
              <a:rPr lang="en-US" sz="2200" dirty="0">
                <a:latin typeface="Arial" panose="020B0604020202020204" pitchFamily="34" charset="0"/>
                <a:ea typeface="Calibri" panose="020F0502020204030204" pitchFamily="34" charset="0"/>
                <a:cs typeface="Arial" panose="020B0604020202020204" pitchFamily="34" charset="0"/>
              </a:rPr>
              <a:t>Nandi</a:t>
            </a:r>
            <a:endParaRPr lang="en-US" sz="22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CBA85EB4-A1FA-6249-828E-DBD87EFB4D42}" type="slidenum">
              <a:rPr lang="en-US" smtClean="0"/>
              <a:t>26</a:t>
            </a:fld>
            <a:endParaRPr lang="en-US"/>
          </a:p>
        </p:txBody>
      </p:sp>
      <p:sp>
        <p:nvSpPr>
          <p:cNvPr id="8" name="TextBox 7"/>
          <p:cNvSpPr txBox="1"/>
          <p:nvPr/>
        </p:nvSpPr>
        <p:spPr>
          <a:xfrm>
            <a:off x="441066" y="5386646"/>
            <a:ext cx="8074284" cy="923330"/>
          </a:xfrm>
          <a:prstGeom prst="rect">
            <a:avLst/>
          </a:prstGeom>
          <a:noFill/>
        </p:spPr>
        <p:txBody>
          <a:bodyPr wrap="square" rtlCol="0">
            <a:spAutoFit/>
          </a:bodyPr>
          <a:lstStyle/>
          <a:p>
            <a:r>
              <a:rPr lang="en-US" dirty="0">
                <a:latin typeface="Arial"/>
                <a:cs typeface="Arial"/>
              </a:rPr>
              <a:t>EBNA-1, Epstein Barr Nucleotide antigen 1; </a:t>
            </a:r>
            <a:r>
              <a:rPr lang="en-US" dirty="0" smtClean="0">
                <a:latin typeface="Arial"/>
                <a:cs typeface="Arial"/>
              </a:rPr>
              <a:t>PD-1, Programmed Cell Death; </a:t>
            </a:r>
            <a:r>
              <a:rPr lang="en-US" dirty="0">
                <a:latin typeface="Arial"/>
                <a:cs typeface="Arial"/>
              </a:rPr>
              <a:t>NK, Natural Killer Cells; EBV, Epstein Barr Virus; JOOTRH, Jaramogi Oginga Odinga Teaching and Referral Hospital.</a:t>
            </a:r>
          </a:p>
        </p:txBody>
      </p:sp>
    </p:spTree>
    <p:extLst>
      <p:ext uri="{BB962C8B-B14F-4D97-AF65-F5344CB8AC3E}">
        <p14:creationId xmlns:p14="http://schemas.microsoft.com/office/powerpoint/2010/main" val="2189824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BA85EB4-A1FA-6249-828E-DBD87EFB4D42}" type="slidenum">
              <a:rPr lang="en-US" smtClean="0"/>
              <a:t>27</a:t>
            </a:fld>
            <a:endParaRPr lang="en-US"/>
          </a:p>
        </p:txBody>
      </p:sp>
      <p:sp>
        <p:nvSpPr>
          <p:cNvPr id="3" name="TextBox 2"/>
          <p:cNvSpPr txBox="1"/>
          <p:nvPr/>
        </p:nvSpPr>
        <p:spPr>
          <a:xfrm>
            <a:off x="382386" y="188683"/>
            <a:ext cx="8132964" cy="430887"/>
          </a:xfrm>
          <a:prstGeom prst="rect">
            <a:avLst/>
          </a:prstGeom>
          <a:noFill/>
        </p:spPr>
        <p:txBody>
          <a:bodyPr wrap="square" rtlCol="0">
            <a:spAutoFit/>
          </a:bodyPr>
          <a:lstStyle/>
          <a:p>
            <a:pPr algn="ctr"/>
            <a:r>
              <a:rPr lang="en-US" sz="2200" b="1" dirty="0" smtClean="0">
                <a:latin typeface="Arial" panose="020B0604020202020204" pitchFamily="34" charset="0"/>
                <a:cs typeface="Arial" panose="020B0604020202020204" pitchFamily="34" charset="0"/>
              </a:rPr>
              <a:t>DISCUSSION</a:t>
            </a:r>
            <a:endParaRPr lang="en-US" sz="2200" b="1" dirty="0">
              <a:latin typeface="Arial" panose="020B0604020202020204" pitchFamily="34" charset="0"/>
              <a:cs typeface="Arial" panose="020B0604020202020204" pitchFamily="34" charset="0"/>
            </a:endParaRPr>
          </a:p>
        </p:txBody>
      </p:sp>
      <p:sp>
        <p:nvSpPr>
          <p:cNvPr id="4" name="TextBox 3"/>
          <p:cNvSpPr txBox="1"/>
          <p:nvPr/>
        </p:nvSpPr>
        <p:spPr>
          <a:xfrm>
            <a:off x="382385" y="619570"/>
            <a:ext cx="8312727" cy="1446550"/>
          </a:xfrm>
          <a:prstGeom prst="rect">
            <a:avLst/>
          </a:prstGeom>
          <a:noFill/>
        </p:spPr>
        <p:txBody>
          <a:bodyPr wrap="square" rtlCol="0">
            <a:spAutoFit/>
          </a:bodyPr>
          <a:lstStyle/>
          <a:p>
            <a:pPr algn="just"/>
            <a:r>
              <a:rPr lang="en-US" sz="2200" b="1" dirty="0">
                <a:latin typeface="Arial" panose="020B0604020202020204" pitchFamily="34" charset="0"/>
                <a:cs typeface="Arial" panose="020B0604020202020204" pitchFamily="34" charset="0"/>
              </a:rPr>
              <a:t>Frequencies of EBNA1-specific NK cell function (IFN-</a:t>
            </a:r>
            <a:r>
              <a:rPr lang="el-GR" sz="2200" b="1" dirty="0">
                <a:latin typeface="Arial" panose="020B0604020202020204" pitchFamily="34" charset="0"/>
                <a:cs typeface="Arial" panose="020B0604020202020204" pitchFamily="34" charset="0"/>
              </a:rPr>
              <a:t>γ, Granzyme B, PD-1 and CD107a)</a:t>
            </a:r>
            <a:r>
              <a:rPr lang="en-US" sz="2200" b="1" dirty="0">
                <a:latin typeface="Arial" panose="020B0604020202020204" pitchFamily="34" charset="0"/>
                <a:cs typeface="Arial" panose="020B0604020202020204" pitchFamily="34" charset="0"/>
              </a:rPr>
              <a:t> due to </a:t>
            </a:r>
            <a:r>
              <a:rPr lang="en-US" sz="2200" b="1" i="1" dirty="0">
                <a:latin typeface="Arial" panose="020B0604020202020204" pitchFamily="34" charset="0"/>
                <a:cs typeface="Arial" panose="020B0604020202020204" pitchFamily="34" charset="0"/>
              </a:rPr>
              <a:t>P.  falciparum</a:t>
            </a:r>
            <a:r>
              <a:rPr lang="en-US" sz="2200" b="1" dirty="0">
                <a:latin typeface="Arial" panose="020B0604020202020204" pitchFamily="34" charset="0"/>
                <a:cs typeface="Arial" panose="020B0604020202020204" pitchFamily="34" charset="0"/>
              </a:rPr>
              <a:t> transmission patterns in holoendemic and hypoendemic regions of western Kenya</a:t>
            </a:r>
          </a:p>
        </p:txBody>
      </p:sp>
      <p:sp>
        <p:nvSpPr>
          <p:cNvPr id="5" name="TextBox 4"/>
          <p:cNvSpPr txBox="1"/>
          <p:nvPr/>
        </p:nvSpPr>
        <p:spPr>
          <a:xfrm>
            <a:off x="216131" y="2081506"/>
            <a:ext cx="8612313" cy="4832092"/>
          </a:xfrm>
          <a:prstGeom prst="rect">
            <a:avLst/>
          </a:prstGeom>
          <a:noFill/>
        </p:spPr>
        <p:txBody>
          <a:bodyPr wrap="square" rtlCol="0">
            <a:spAutoFit/>
          </a:bodyPr>
          <a:lstStyle/>
          <a:p>
            <a:pPr marL="285750" indent="-28575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The current study has shown that there exist differences </a:t>
            </a:r>
            <a:r>
              <a:rPr lang="en-US" sz="2200" dirty="0">
                <a:latin typeface="Arial" panose="020B0604020202020204" pitchFamily="34" charset="0"/>
                <a:cs typeface="Arial" panose="020B0604020202020204" pitchFamily="34" charset="0"/>
              </a:rPr>
              <a:t>in </a:t>
            </a:r>
            <a:r>
              <a:rPr lang="en-US" sz="2200" dirty="0" smtClean="0">
                <a:latin typeface="Arial" panose="020B0604020202020204" pitchFamily="34" charset="0"/>
                <a:cs typeface="Arial" panose="020B0604020202020204" pitchFamily="34" charset="0"/>
              </a:rPr>
              <a:t>EBNA-1 </a:t>
            </a:r>
            <a:r>
              <a:rPr lang="en-US" sz="2200" dirty="0">
                <a:latin typeface="Arial" panose="020B0604020202020204" pitchFamily="34" charset="0"/>
                <a:cs typeface="Arial" panose="020B0604020202020204" pitchFamily="34" charset="0"/>
              </a:rPr>
              <a:t>specific NK cell function based on past malaria </a:t>
            </a:r>
            <a:r>
              <a:rPr lang="en-US" sz="2200" dirty="0" smtClean="0">
                <a:latin typeface="Arial" panose="020B0604020202020204" pitchFamily="34" charset="0"/>
                <a:cs typeface="Arial" panose="020B0604020202020204" pitchFamily="34" charset="0"/>
              </a:rPr>
              <a:t>exposure.</a:t>
            </a:r>
          </a:p>
          <a:p>
            <a:pPr marL="285750" indent="-285750" algn="just">
              <a:buFont typeface="Arial" panose="020B0604020202020204" pitchFamily="34" charset="0"/>
              <a:buChar char="•"/>
            </a:pPr>
            <a:endParaRPr lang="en-US" sz="22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Children </a:t>
            </a:r>
            <a:r>
              <a:rPr lang="en-US" sz="2200" dirty="0">
                <a:latin typeface="Arial" panose="020B0604020202020204" pitchFamily="34" charset="0"/>
                <a:cs typeface="Arial" panose="020B0604020202020204" pitchFamily="34" charset="0"/>
              </a:rPr>
              <a:t>from malaria holoendemic region </a:t>
            </a:r>
            <a:r>
              <a:rPr lang="en-US" sz="2200" dirty="0" smtClean="0">
                <a:latin typeface="Arial" panose="020B0604020202020204" pitchFamily="34" charset="0"/>
                <a:cs typeface="Arial" panose="020B0604020202020204" pitchFamily="34" charset="0"/>
              </a:rPr>
              <a:t>had </a:t>
            </a:r>
            <a:r>
              <a:rPr lang="en-US" sz="2200" dirty="0">
                <a:latin typeface="Arial" panose="020B0604020202020204" pitchFamily="34" charset="0"/>
                <a:cs typeface="Arial" panose="020B0604020202020204" pitchFamily="34" charset="0"/>
              </a:rPr>
              <a:t>higher </a:t>
            </a:r>
            <a:r>
              <a:rPr lang="en-US" sz="2200" dirty="0" smtClean="0">
                <a:latin typeface="Arial" panose="020B0604020202020204" pitchFamily="34" charset="0"/>
                <a:cs typeface="Arial" panose="020B0604020202020204" pitchFamily="34" charset="0"/>
              </a:rPr>
              <a:t>MSP-1 specific </a:t>
            </a:r>
            <a:r>
              <a:rPr lang="en-US" sz="2200" dirty="0">
                <a:latin typeface="Arial" panose="020B0604020202020204" pitchFamily="34" charset="0"/>
                <a:cs typeface="Arial" panose="020B0604020202020204" pitchFamily="34" charset="0"/>
              </a:rPr>
              <a:t>IFN-</a:t>
            </a:r>
            <a:r>
              <a:rPr lang="en-US" sz="2200" dirty="0">
                <a:latin typeface="Arial" panose="020B0604020202020204" pitchFamily="34" charset="0"/>
                <a:cs typeface="Arial" panose="020B0604020202020204" pitchFamily="34" charset="0"/>
                <a:sym typeface="Symbol" panose="05050102010706020507" pitchFamily="18" charset="2"/>
              </a:rPr>
              <a:t></a:t>
            </a:r>
            <a:r>
              <a:rPr lang="en-US" sz="2200" dirty="0">
                <a:latin typeface="Arial" panose="020B0604020202020204" pitchFamily="34" charset="0"/>
                <a:cs typeface="Arial" panose="020B0604020202020204" pitchFamily="34" charset="0"/>
              </a:rPr>
              <a:t> responses as a function of memory</a:t>
            </a:r>
            <a:endParaRPr lang="en-US" sz="22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22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Children in low malaria transmission had an increased CD107a </a:t>
            </a:r>
            <a:r>
              <a:rPr lang="en-US" sz="2200" dirty="0">
                <a:latin typeface="Arial" panose="020B0604020202020204" pitchFamily="34" charset="0"/>
                <a:cs typeface="Arial" panose="020B0604020202020204" pitchFamily="34" charset="0"/>
              </a:rPr>
              <a:t>EBNA1-specific NK cell degranulation activity </a:t>
            </a:r>
            <a:r>
              <a:rPr lang="en-US" sz="2200" dirty="0" smtClean="0">
                <a:latin typeface="Arial" panose="020B0604020202020204" pitchFamily="34" charset="0"/>
                <a:cs typeface="Arial" panose="020B0604020202020204" pitchFamily="34" charset="0"/>
              </a:rPr>
              <a:t>or capacity compared </a:t>
            </a:r>
            <a:r>
              <a:rPr lang="en-US" sz="2200" dirty="0">
                <a:latin typeface="Arial" panose="020B0604020202020204" pitchFamily="34" charset="0"/>
                <a:cs typeface="Arial" panose="020B0604020202020204" pitchFamily="34" charset="0"/>
              </a:rPr>
              <a:t>to holoendemic and eBL </a:t>
            </a:r>
            <a:r>
              <a:rPr lang="en-US" sz="2200" dirty="0" smtClean="0">
                <a:latin typeface="Arial" panose="020B0604020202020204" pitchFamily="34" charset="0"/>
                <a:cs typeface="Arial" panose="020B0604020202020204" pitchFamily="34" charset="0"/>
              </a:rPr>
              <a:t>children</a:t>
            </a:r>
          </a:p>
          <a:p>
            <a:pPr marL="285750" indent="-285750" algn="just">
              <a:buFont typeface="Arial" panose="020B0604020202020204" pitchFamily="34" charset="0"/>
              <a:buChar char="•"/>
            </a:pPr>
            <a:endParaRPr lang="en-US" sz="22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PD-1 </a:t>
            </a:r>
            <a:r>
              <a:rPr lang="en-US" sz="2200" dirty="0">
                <a:latin typeface="Arial" panose="020B0604020202020204" pitchFamily="34" charset="0"/>
                <a:cs typeface="Arial" panose="020B0604020202020204" pitchFamily="34" charset="0"/>
              </a:rPr>
              <a:t>can either act as a marker of exhaustion or </a:t>
            </a:r>
            <a:r>
              <a:rPr lang="en-US" sz="2200" dirty="0" smtClean="0">
                <a:latin typeface="Arial" panose="020B0604020202020204" pitchFamily="34" charset="0"/>
                <a:cs typeface="Arial" panose="020B0604020202020204" pitchFamily="34" charset="0"/>
              </a:rPr>
              <a:t>activation, hence </a:t>
            </a:r>
            <a:r>
              <a:rPr lang="en-US" sz="2200" dirty="0">
                <a:latin typeface="Arial" panose="020B0604020202020204" pitchFamily="34" charset="0"/>
                <a:cs typeface="Arial" panose="020B0604020202020204" pitchFamily="34" charset="0"/>
              </a:rPr>
              <a:t>children presenting with eBL </a:t>
            </a:r>
            <a:r>
              <a:rPr lang="en-US" sz="2200" dirty="0" smtClean="0">
                <a:latin typeface="Arial" panose="020B0604020202020204" pitchFamily="34" charset="0"/>
                <a:cs typeface="Arial" panose="020B0604020202020204" pitchFamily="34" charset="0"/>
              </a:rPr>
              <a:t>had </a:t>
            </a:r>
            <a:r>
              <a:rPr lang="en-US" sz="2200" dirty="0">
                <a:latin typeface="Arial" panose="020B0604020202020204" pitchFamily="34" charset="0"/>
                <a:cs typeface="Arial" panose="020B0604020202020204" pitchFamily="34" charset="0"/>
              </a:rPr>
              <a:t>significantly higher MSP-1 and EBNA-1 PD-1 specific NK cell </a:t>
            </a:r>
            <a:r>
              <a:rPr lang="en-US" sz="2200" dirty="0" smtClean="0">
                <a:latin typeface="Arial" panose="020B0604020202020204" pitchFamily="34" charset="0"/>
                <a:cs typeface="Arial" panose="020B0604020202020204" pitchFamily="34" charset="0"/>
              </a:rPr>
              <a:t>activity</a:t>
            </a:r>
          </a:p>
        </p:txBody>
      </p:sp>
    </p:spTree>
    <p:extLst>
      <p:ext uri="{BB962C8B-B14F-4D97-AF65-F5344CB8AC3E}">
        <p14:creationId xmlns:p14="http://schemas.microsoft.com/office/powerpoint/2010/main" val="3037051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BA85EB4-A1FA-6249-828E-DBD87EFB4D42}" type="slidenum">
              <a:rPr lang="en-US" smtClean="0"/>
              <a:t>28</a:t>
            </a:fld>
            <a:endParaRPr lang="en-US"/>
          </a:p>
        </p:txBody>
      </p:sp>
      <p:sp>
        <p:nvSpPr>
          <p:cNvPr id="3" name="TextBox 2"/>
          <p:cNvSpPr txBox="1"/>
          <p:nvPr/>
        </p:nvSpPr>
        <p:spPr>
          <a:xfrm>
            <a:off x="3036022" y="391867"/>
            <a:ext cx="2364033" cy="430887"/>
          </a:xfrm>
          <a:prstGeom prst="rect">
            <a:avLst/>
          </a:prstGeom>
          <a:noFill/>
        </p:spPr>
        <p:txBody>
          <a:bodyPr wrap="square" rtlCol="0">
            <a:spAutoFit/>
          </a:bodyPr>
          <a:lstStyle/>
          <a:p>
            <a:pPr algn="ctr"/>
            <a:r>
              <a:rPr lang="en-US" sz="2200" b="1" dirty="0">
                <a:latin typeface="Arial" panose="020B0604020202020204" pitchFamily="34" charset="0"/>
                <a:cs typeface="Arial" panose="020B0604020202020204" pitchFamily="34" charset="0"/>
              </a:rPr>
              <a:t>DISCUSSION</a:t>
            </a:r>
          </a:p>
        </p:txBody>
      </p:sp>
      <p:sp>
        <p:nvSpPr>
          <p:cNvPr id="4" name="TextBox 3"/>
          <p:cNvSpPr txBox="1"/>
          <p:nvPr/>
        </p:nvSpPr>
        <p:spPr>
          <a:xfrm>
            <a:off x="432262" y="879691"/>
            <a:ext cx="8083088" cy="1107996"/>
          </a:xfrm>
          <a:prstGeom prst="rect">
            <a:avLst/>
          </a:prstGeom>
          <a:noFill/>
        </p:spPr>
        <p:txBody>
          <a:bodyPr wrap="square" rtlCol="0">
            <a:spAutoFit/>
          </a:bodyPr>
          <a:lstStyle/>
          <a:p>
            <a:pPr lvl="0" algn="just"/>
            <a:r>
              <a:rPr lang="en-US" sz="2200" b="1" dirty="0">
                <a:latin typeface="Arial" panose="020B0604020202020204" pitchFamily="34" charset="0"/>
                <a:cs typeface="Arial" panose="020B0604020202020204" pitchFamily="34" charset="0"/>
              </a:rPr>
              <a:t>To determine the differences in EBV viral loads due to </a:t>
            </a:r>
            <a:r>
              <a:rPr lang="en-US" sz="2200" b="1" i="1" dirty="0">
                <a:latin typeface="Arial" panose="020B0604020202020204" pitchFamily="34" charset="0"/>
                <a:cs typeface="Arial" panose="020B0604020202020204" pitchFamily="34" charset="0"/>
              </a:rPr>
              <a:t>P.  falciparum</a:t>
            </a:r>
            <a:r>
              <a:rPr lang="en-US" sz="2200" b="1" dirty="0">
                <a:latin typeface="Arial" panose="020B0604020202020204" pitchFamily="34" charset="0"/>
                <a:cs typeface="Arial" panose="020B0604020202020204" pitchFamily="34" charset="0"/>
              </a:rPr>
              <a:t> transmission patterns in malaria holoendemic and hypoendemic regions of western Kenya. </a:t>
            </a:r>
          </a:p>
        </p:txBody>
      </p:sp>
      <p:sp>
        <p:nvSpPr>
          <p:cNvPr id="5" name="TextBox 4"/>
          <p:cNvSpPr txBox="1"/>
          <p:nvPr/>
        </p:nvSpPr>
        <p:spPr>
          <a:xfrm>
            <a:off x="565265" y="2327669"/>
            <a:ext cx="7950085" cy="3570208"/>
          </a:xfrm>
          <a:prstGeom prst="rect">
            <a:avLst/>
          </a:prstGeom>
          <a:noFill/>
        </p:spPr>
        <p:txBody>
          <a:bodyPr wrap="square" rtlCol="0">
            <a:spAutoFit/>
          </a:bodyPr>
          <a:lstStyle/>
          <a:p>
            <a:pPr marL="285750" indent="-28575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Study has showed </a:t>
            </a:r>
            <a:r>
              <a:rPr lang="en-US" sz="2200" dirty="0">
                <a:latin typeface="Arial" panose="020B0604020202020204" pitchFamily="34" charset="0"/>
                <a:cs typeface="Arial" panose="020B0604020202020204" pitchFamily="34" charset="0"/>
              </a:rPr>
              <a:t>that residence in malaria holoendemic regions </a:t>
            </a:r>
            <a:r>
              <a:rPr lang="en-US" sz="2200" dirty="0" smtClean="0">
                <a:latin typeface="Arial" panose="020B0604020202020204" pitchFamily="34" charset="0"/>
                <a:cs typeface="Arial" panose="020B0604020202020204" pitchFamily="34" charset="0"/>
              </a:rPr>
              <a:t>were </a:t>
            </a:r>
            <a:r>
              <a:rPr lang="en-US" sz="2200" dirty="0">
                <a:latin typeface="Arial" panose="020B0604020202020204" pitchFamily="34" charset="0"/>
                <a:cs typeface="Arial" panose="020B0604020202020204" pitchFamily="34" charset="0"/>
              </a:rPr>
              <a:t>associated with high EBV </a:t>
            </a:r>
            <a:r>
              <a:rPr lang="en-US" sz="2200" dirty="0" smtClean="0">
                <a:latin typeface="Arial" panose="020B0604020202020204" pitchFamily="34" charset="0"/>
                <a:cs typeface="Arial" panose="020B0604020202020204" pitchFamily="34" charset="0"/>
              </a:rPr>
              <a:t>loads.</a:t>
            </a:r>
          </a:p>
          <a:p>
            <a:pPr marL="285750" indent="-285750" algn="just">
              <a:buFont typeface="Arial" panose="020B0604020202020204" pitchFamily="34" charset="0"/>
              <a:buChar char="•"/>
            </a:pPr>
            <a:endParaRPr lang="en-US" sz="22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200" dirty="0">
                <a:latin typeface="Arial" panose="020B0604020202020204" pitchFamily="34" charset="0"/>
                <a:cs typeface="Arial" panose="020B0604020202020204" pitchFamily="34" charset="0"/>
              </a:rPr>
              <a:t>Nandi children are less exposed to low malaria transmission burden and hence are not likely to have high viral loads</a:t>
            </a:r>
            <a:r>
              <a:rPr lang="en-US" sz="2200" dirty="0" smtClean="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High </a:t>
            </a:r>
            <a:r>
              <a:rPr lang="en-US" sz="2200" dirty="0">
                <a:latin typeface="Arial" panose="020B0604020202020204" pitchFamily="34" charset="0"/>
                <a:cs typeface="Arial" panose="020B0604020202020204" pitchFamily="34" charset="0"/>
              </a:rPr>
              <a:t>viral loads are responsible for high PD-1 expression due to immune overstimulation and activation by both </a:t>
            </a:r>
            <a:r>
              <a:rPr lang="en-US" sz="2200" i="1" dirty="0">
                <a:latin typeface="Arial" panose="020B0604020202020204" pitchFamily="34" charset="0"/>
                <a:cs typeface="Arial" panose="020B0604020202020204" pitchFamily="34" charset="0"/>
              </a:rPr>
              <a:t>P. </a:t>
            </a:r>
            <a:r>
              <a:rPr lang="en-US" sz="2200" i="1" dirty="0" smtClean="0">
                <a:latin typeface="Arial" panose="020B0604020202020204" pitchFamily="34" charset="0"/>
                <a:cs typeface="Arial" panose="020B0604020202020204" pitchFamily="34" charset="0"/>
              </a:rPr>
              <a:t>falciparum</a:t>
            </a:r>
            <a:r>
              <a:rPr lang="en-US" sz="2200" dirty="0" smtClean="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1017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BA85EB4-A1FA-6249-828E-DBD87EFB4D42}" type="slidenum">
              <a:rPr lang="en-US" smtClean="0"/>
              <a:t>29</a:t>
            </a:fld>
            <a:endParaRPr lang="en-US"/>
          </a:p>
        </p:txBody>
      </p:sp>
      <p:sp>
        <p:nvSpPr>
          <p:cNvPr id="3" name="TextBox 2"/>
          <p:cNvSpPr txBox="1"/>
          <p:nvPr/>
        </p:nvSpPr>
        <p:spPr>
          <a:xfrm>
            <a:off x="2058338" y="399011"/>
            <a:ext cx="4758098" cy="430887"/>
          </a:xfrm>
          <a:prstGeom prst="rect">
            <a:avLst/>
          </a:prstGeom>
          <a:noFill/>
        </p:spPr>
        <p:txBody>
          <a:bodyPr wrap="square" rtlCol="0">
            <a:spAutoFit/>
          </a:bodyPr>
          <a:lstStyle/>
          <a:p>
            <a:pPr algn="ctr"/>
            <a:r>
              <a:rPr lang="en-US" sz="2200" b="1" dirty="0">
                <a:latin typeface="Arial" panose="020B0604020202020204" pitchFamily="34" charset="0"/>
                <a:cs typeface="Arial" panose="020B0604020202020204" pitchFamily="34" charset="0"/>
              </a:rPr>
              <a:t>DISCUSSION</a:t>
            </a:r>
          </a:p>
        </p:txBody>
      </p:sp>
      <p:sp>
        <p:nvSpPr>
          <p:cNvPr id="4" name="TextBox 3"/>
          <p:cNvSpPr txBox="1"/>
          <p:nvPr/>
        </p:nvSpPr>
        <p:spPr>
          <a:xfrm>
            <a:off x="365760" y="829898"/>
            <a:ext cx="8279476" cy="769441"/>
          </a:xfrm>
          <a:prstGeom prst="rect">
            <a:avLst/>
          </a:prstGeom>
          <a:noFill/>
        </p:spPr>
        <p:txBody>
          <a:bodyPr wrap="square" rtlCol="0">
            <a:spAutoFit/>
          </a:bodyPr>
          <a:lstStyle/>
          <a:p>
            <a:pPr lvl="0" algn="just"/>
            <a:r>
              <a:rPr lang="en-US" sz="2200" b="1" dirty="0">
                <a:latin typeface="Arial" panose="020B0604020202020204" pitchFamily="34" charset="0"/>
                <a:cs typeface="Arial" panose="020B0604020202020204" pitchFamily="34" charset="0"/>
              </a:rPr>
              <a:t>To determine the correlation between NK cell functional capacity and EBV viral loads.</a:t>
            </a:r>
          </a:p>
        </p:txBody>
      </p:sp>
      <p:sp>
        <p:nvSpPr>
          <p:cNvPr id="5" name="TextBox 4"/>
          <p:cNvSpPr txBox="1"/>
          <p:nvPr/>
        </p:nvSpPr>
        <p:spPr>
          <a:xfrm>
            <a:off x="365760" y="1814782"/>
            <a:ext cx="8412480" cy="4832092"/>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latin typeface="Arial" panose="020B0604020202020204" pitchFamily="34" charset="0"/>
                <a:cs typeface="Arial" panose="020B0604020202020204" pitchFamily="34" charset="0"/>
              </a:rPr>
              <a:t>Linear </a:t>
            </a:r>
            <a:r>
              <a:rPr lang="en-US" sz="2200" dirty="0">
                <a:latin typeface="Arial" panose="020B0604020202020204" pitchFamily="34" charset="0"/>
                <a:cs typeface="Arial" panose="020B0604020202020204" pitchFamily="34" charset="0"/>
              </a:rPr>
              <a:t>regression </a:t>
            </a:r>
            <a:endParaRPr lang="en-US" sz="2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smtClean="0">
                <a:latin typeface="Arial" panose="020B0604020202020204" pitchFamily="34" charset="0"/>
                <a:cs typeface="Arial" panose="020B0604020202020204" pitchFamily="34" charset="0"/>
              </a:rPr>
              <a:t>Repeated </a:t>
            </a:r>
            <a:r>
              <a:rPr lang="en-US" sz="2200" dirty="0">
                <a:latin typeface="Arial" panose="020B0604020202020204" pitchFamily="34" charset="0"/>
                <a:cs typeface="Arial" panose="020B0604020202020204" pitchFamily="34" charset="0"/>
              </a:rPr>
              <a:t>malaria infections in young children were associated with NK cell non-responsiveness with respect to EBNA1 </a:t>
            </a:r>
            <a:r>
              <a:rPr lang="en-US" sz="2200" dirty="0" smtClean="0">
                <a:latin typeface="Arial" panose="020B0604020202020204" pitchFamily="34" charset="0"/>
                <a:cs typeface="Arial" panose="020B0604020202020204" pitchFamily="34" charset="0"/>
              </a:rPr>
              <a:t>stimulation</a:t>
            </a:r>
          </a:p>
          <a:p>
            <a:pPr marL="285750" indent="-28575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immune system of children living in malaria holoendemic regions is selectively modulated to EBV antigens (</a:t>
            </a:r>
            <a:r>
              <a:rPr lang="en-US" sz="2200" i="1" dirty="0">
                <a:latin typeface="Arial" panose="020B0604020202020204" pitchFamily="34" charset="0"/>
                <a:cs typeface="Arial" panose="020B0604020202020204" pitchFamily="34" charset="0"/>
              </a:rPr>
              <a:t>Snider et al., 2012</a:t>
            </a:r>
            <a:r>
              <a:rPr lang="en-US" sz="22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H</a:t>
            </a:r>
            <a:r>
              <a:rPr lang="en-US" sz="2200" dirty="0" smtClean="0">
                <a:latin typeface="Arial" panose="020B0604020202020204" pitchFamily="34" charset="0"/>
                <a:cs typeface="Arial" panose="020B0604020202020204" pitchFamily="34" charset="0"/>
              </a:rPr>
              <a:t>oloendemic </a:t>
            </a:r>
            <a:r>
              <a:rPr lang="en-US" sz="2200" dirty="0">
                <a:latin typeface="Arial" panose="020B0604020202020204" pitchFamily="34" charset="0"/>
                <a:cs typeface="Arial" panose="020B0604020202020204" pitchFamily="34" charset="0"/>
              </a:rPr>
              <a:t>malaria and associated high EBV viral loads are associated with dysfunctional NK cell activity, which may </a:t>
            </a:r>
            <a:r>
              <a:rPr lang="en-US" sz="2200" dirty="0" smtClean="0">
                <a:latin typeface="Arial" panose="020B0604020202020204" pitchFamily="34" charset="0"/>
                <a:cs typeface="Arial" panose="020B0604020202020204" pitchFamily="34" charset="0"/>
              </a:rPr>
              <a:t>influence </a:t>
            </a:r>
            <a:r>
              <a:rPr lang="en-US" sz="2200" dirty="0">
                <a:latin typeface="Arial" panose="020B0604020202020204" pitchFamily="34" charset="0"/>
                <a:cs typeface="Arial" panose="020B0604020202020204" pitchFamily="34" charset="0"/>
              </a:rPr>
              <a:t>eBL oncogenesis.</a:t>
            </a:r>
          </a:p>
          <a:p>
            <a:pPr marL="285750" indent="-28575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120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BA85EB4-A1FA-6249-828E-DBD87EFB4D42}" type="slidenum">
              <a:rPr lang="en-US" smtClean="0"/>
              <a:t>3</a:t>
            </a:fld>
            <a:endParaRPr lang="en-US"/>
          </a:p>
        </p:txBody>
      </p:sp>
      <p:pic>
        <p:nvPicPr>
          <p:cNvPr id="3" name="Picture 2" descr="http://journals.plos.org/plospathogens/article/figure/image?size=large&amp;id=info:doi/10.1371/journal.ppat.1005331.g001"/>
          <p:cNvPicPr/>
          <p:nvPr/>
        </p:nvPicPr>
        <p:blipFill>
          <a:blip r:embed="rId3">
            <a:extLst>
              <a:ext uri="{28A0092B-C50C-407E-A947-70E740481C1C}">
                <a14:useLocalDpi xmlns:a14="http://schemas.microsoft.com/office/drawing/2010/main" val="0"/>
              </a:ext>
            </a:extLst>
          </a:blip>
          <a:srcRect/>
          <a:stretch>
            <a:fillRect/>
          </a:stretch>
        </p:blipFill>
        <p:spPr bwMode="auto">
          <a:xfrm>
            <a:off x="524656" y="329784"/>
            <a:ext cx="7629993" cy="5226466"/>
          </a:xfrm>
          <a:prstGeom prst="rect">
            <a:avLst/>
          </a:prstGeom>
          <a:noFill/>
          <a:ln>
            <a:noFill/>
          </a:ln>
        </p:spPr>
      </p:pic>
      <p:sp>
        <p:nvSpPr>
          <p:cNvPr id="4" name="Rectangle 3"/>
          <p:cNvSpPr/>
          <p:nvPr/>
        </p:nvSpPr>
        <p:spPr>
          <a:xfrm>
            <a:off x="0" y="5356136"/>
            <a:ext cx="9308891" cy="1200329"/>
          </a:xfrm>
          <a:prstGeom prst="rect">
            <a:avLst/>
          </a:prstGeom>
        </p:spPr>
        <p:txBody>
          <a:bodyPr wrap="square">
            <a:spAutoFit/>
          </a:bodyPr>
          <a:lstStyle/>
          <a:p>
            <a:pPr algn="just">
              <a:lnSpc>
                <a:spcPct val="200000"/>
              </a:lnSpc>
              <a:spcBef>
                <a:spcPts val="1200"/>
              </a:spcBef>
              <a:spcAft>
                <a:spcPts val="300"/>
              </a:spcAft>
            </a:pPr>
            <a:r>
              <a:rPr lang="x-none" b="1" dirty="0">
                <a:latin typeface="Times New Roman" panose="02020603050405020304" pitchFamily="18" charset="0"/>
                <a:ea typeface="Times New Roman" panose="02020603050405020304" pitchFamily="18" charset="0"/>
              </a:rPr>
              <a:t>Schematic representation of the interaction between </a:t>
            </a:r>
            <a:r>
              <a:rPr lang="x-none" b="1" i="1" dirty="0">
                <a:latin typeface="Times New Roman" panose="02020603050405020304" pitchFamily="18" charset="0"/>
                <a:ea typeface="Times New Roman" panose="02020603050405020304" pitchFamily="18" charset="0"/>
              </a:rPr>
              <a:t>P falciparum, </a:t>
            </a:r>
            <a:r>
              <a:rPr lang="x-none" b="1" dirty="0">
                <a:latin typeface="Times New Roman" panose="02020603050405020304" pitchFamily="18" charset="0"/>
                <a:ea typeface="Times New Roman" panose="02020603050405020304" pitchFamily="18" charset="0"/>
              </a:rPr>
              <a:t>B cells</a:t>
            </a:r>
            <a:r>
              <a:rPr lang="x-none" b="1" i="1" dirty="0">
                <a:latin typeface="Times New Roman" panose="02020603050405020304" pitchFamily="18" charset="0"/>
                <a:ea typeface="Times New Roman" panose="02020603050405020304" pitchFamily="18" charset="0"/>
              </a:rPr>
              <a:t> </a:t>
            </a:r>
            <a:r>
              <a:rPr lang="x-none" b="1" dirty="0">
                <a:latin typeface="Times New Roman" panose="02020603050405020304" pitchFamily="18" charset="0"/>
                <a:ea typeface="Times New Roman" panose="02020603050405020304" pitchFamily="18" charset="0"/>
              </a:rPr>
              <a:t>and EBV in the etiology of eBL (adapted from Thorley-Lawson </a:t>
            </a:r>
            <a:r>
              <a:rPr lang="x-none" b="1" i="1" dirty="0">
                <a:latin typeface="Times New Roman" panose="02020603050405020304" pitchFamily="18" charset="0"/>
                <a:ea typeface="Times New Roman" panose="02020603050405020304" pitchFamily="18" charset="0"/>
              </a:rPr>
              <a:t>et al</a:t>
            </a:r>
            <a:r>
              <a:rPr lang="en-US" b="1" i="1" dirty="0">
                <a:latin typeface="Times New Roman" panose="02020603050405020304" pitchFamily="18" charset="0"/>
                <a:ea typeface="Times New Roman" panose="02020603050405020304" pitchFamily="18" charset="0"/>
              </a:rPr>
              <a:t>.</a:t>
            </a:r>
            <a:r>
              <a:rPr lang="x-none" b="1" dirty="0">
                <a:latin typeface="Times New Roman" panose="02020603050405020304" pitchFamily="18" charset="0"/>
                <a:ea typeface="Times New Roman" panose="02020603050405020304" pitchFamily="18" charset="0"/>
              </a:rPr>
              <a:t>, 2016). </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091354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343" y="274637"/>
            <a:ext cx="8865656" cy="579850"/>
          </a:xfrm>
        </p:spPr>
        <p:txBody>
          <a:bodyPr>
            <a:normAutofit/>
          </a:bodyPr>
          <a:lstStyle/>
          <a:p>
            <a:pPr algn="ctr"/>
            <a:r>
              <a:rPr lang="en-US" sz="2200" b="1" dirty="0" smtClean="0">
                <a:latin typeface="Arial"/>
                <a:cs typeface="Arial"/>
              </a:rPr>
              <a:t>CONCLUSIONS</a:t>
            </a:r>
            <a:endParaRPr lang="en-US" sz="2200" b="1" dirty="0">
              <a:latin typeface="Arial"/>
              <a:cs typeface="Arial"/>
            </a:endParaRPr>
          </a:p>
        </p:txBody>
      </p:sp>
      <p:sp>
        <p:nvSpPr>
          <p:cNvPr id="3" name="Content Placeholder 2"/>
          <p:cNvSpPr>
            <a:spLocks noGrp="1"/>
          </p:cNvSpPr>
          <p:nvPr>
            <p:ph idx="1"/>
          </p:nvPr>
        </p:nvSpPr>
        <p:spPr>
          <a:xfrm>
            <a:off x="278342" y="854488"/>
            <a:ext cx="8865657" cy="5459918"/>
          </a:xfrm>
        </p:spPr>
        <p:txBody>
          <a:bodyPr>
            <a:normAutofit/>
          </a:bodyPr>
          <a:lstStyle/>
          <a:p>
            <a:pPr>
              <a:lnSpc>
                <a:spcPct val="120000"/>
              </a:lnSpc>
            </a:pPr>
            <a:r>
              <a:rPr lang="en-US" sz="2200" dirty="0" smtClean="0">
                <a:latin typeface="Arial"/>
                <a:cs typeface="Arial"/>
              </a:rPr>
              <a:t>There is selective EBNA-1 specific IFN-</a:t>
            </a:r>
            <a:r>
              <a:rPr lang="en-US" sz="2200" dirty="0" smtClean="0">
                <a:latin typeface="Arial"/>
                <a:cs typeface="Arial"/>
                <a:sym typeface="Symbol"/>
              </a:rPr>
              <a:t> </a:t>
            </a:r>
            <a:r>
              <a:rPr lang="en-US" sz="2200" dirty="0">
                <a:latin typeface="Arial"/>
                <a:cs typeface="Arial"/>
                <a:sym typeface="Symbol"/>
              </a:rPr>
              <a:t>,</a:t>
            </a:r>
            <a:r>
              <a:rPr lang="en-US" sz="2200" dirty="0" smtClean="0">
                <a:latin typeface="Arial"/>
                <a:cs typeface="Arial"/>
              </a:rPr>
              <a:t> CD107a deficiency in eBL etiology and holoendemic malaria exposure is associated with high EBNA-1 specific PD-1 expression on NK cells</a:t>
            </a:r>
          </a:p>
          <a:p>
            <a:pPr algn="just">
              <a:lnSpc>
                <a:spcPct val="120000"/>
              </a:lnSpc>
            </a:pPr>
            <a:r>
              <a:rPr lang="en-US" sz="2200" dirty="0" smtClean="0">
                <a:latin typeface="Arial"/>
                <a:cs typeface="Arial"/>
              </a:rPr>
              <a:t>Holoendemic malaria exposure is associated with high EBV viral loads</a:t>
            </a:r>
            <a:endParaRPr lang="en-US" sz="2200" dirty="0">
              <a:latin typeface="Arial"/>
              <a:cs typeface="Arial"/>
            </a:endParaRPr>
          </a:p>
          <a:p>
            <a:pPr>
              <a:lnSpc>
                <a:spcPct val="120000"/>
              </a:lnSpc>
            </a:pPr>
            <a:r>
              <a:rPr lang="en-US" sz="2200" dirty="0">
                <a:latin typeface="Arial" panose="020B0604020202020204" pitchFamily="34" charset="0"/>
                <a:cs typeface="Arial" panose="020B0604020202020204" pitchFamily="34" charset="0"/>
              </a:rPr>
              <a:t>Holoendemic malaria and associated high EBV viral loads are associated with dysfunctional NK cell activity, which may influence eBL oncogenesis.</a:t>
            </a:r>
          </a:p>
          <a:p>
            <a:pPr marL="0" indent="0">
              <a:lnSpc>
                <a:spcPct val="120000"/>
              </a:lnSpc>
              <a:buNone/>
            </a:pPr>
            <a:endParaRPr lang="en-US" sz="1800" b="1" u="sng" dirty="0" smtClean="0">
              <a:latin typeface="Arial"/>
              <a:cs typeface="Arial"/>
            </a:endParaRPr>
          </a:p>
        </p:txBody>
      </p:sp>
      <p:sp>
        <p:nvSpPr>
          <p:cNvPr id="4" name="Slide Number Placeholder 3"/>
          <p:cNvSpPr>
            <a:spLocks noGrp="1"/>
          </p:cNvSpPr>
          <p:nvPr>
            <p:ph type="sldNum" sz="quarter" idx="12"/>
          </p:nvPr>
        </p:nvSpPr>
        <p:spPr/>
        <p:txBody>
          <a:bodyPr/>
          <a:lstStyle/>
          <a:p>
            <a:fld id="{CBA85EB4-A1FA-6249-828E-DBD87EFB4D42}" type="slidenum">
              <a:rPr lang="en-US" smtClean="0"/>
              <a:t>30</a:t>
            </a:fld>
            <a:endParaRPr lang="en-US"/>
          </a:p>
        </p:txBody>
      </p:sp>
    </p:spTree>
    <p:extLst>
      <p:ext uri="{BB962C8B-B14F-4D97-AF65-F5344CB8AC3E}">
        <p14:creationId xmlns:p14="http://schemas.microsoft.com/office/powerpoint/2010/main" val="4238926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954"/>
            <a:ext cx="9144000" cy="791571"/>
          </a:xfrm>
        </p:spPr>
        <p:txBody>
          <a:bodyPr>
            <a:normAutofit fontScale="90000"/>
          </a:bodyPr>
          <a:lstStyle/>
          <a:p>
            <a:pPr algn="ctr"/>
            <a:r>
              <a:rPr lang="en-US" sz="2400" b="1" dirty="0" smtClean="0">
                <a:latin typeface="Arial"/>
                <a:cs typeface="Arial"/>
              </a:rPr>
              <a:t/>
            </a:r>
            <a:br>
              <a:rPr lang="en-US" sz="2400" b="1" dirty="0" smtClean="0">
                <a:latin typeface="Arial"/>
                <a:cs typeface="Arial"/>
              </a:rPr>
            </a:br>
            <a:r>
              <a:rPr lang="x-none" sz="2400" b="1" dirty="0" smtClean="0">
                <a:latin typeface="Arial"/>
                <a:cs typeface="Arial"/>
              </a:rPr>
              <a:t>RECOMMENDATIONS FROM THE CURRENT STUDY</a:t>
            </a:r>
            <a:r>
              <a:rPr lang="en-US" b="1" dirty="0"/>
              <a:t/>
            </a:r>
            <a:br>
              <a:rPr lang="en-US" b="1" dirty="0"/>
            </a:br>
            <a:endParaRPr lang="en-US" dirty="0"/>
          </a:p>
        </p:txBody>
      </p:sp>
      <p:sp>
        <p:nvSpPr>
          <p:cNvPr id="3" name="Content Placeholder 2"/>
          <p:cNvSpPr>
            <a:spLocks noGrp="1"/>
          </p:cNvSpPr>
          <p:nvPr>
            <p:ph idx="1"/>
          </p:nvPr>
        </p:nvSpPr>
        <p:spPr>
          <a:xfrm>
            <a:off x="347929" y="878546"/>
            <a:ext cx="8167421" cy="4158967"/>
          </a:xfrm>
        </p:spPr>
        <p:txBody>
          <a:bodyPr>
            <a:normAutofit/>
          </a:bodyPr>
          <a:lstStyle/>
          <a:p>
            <a:pPr lvl="0" algn="just"/>
            <a:r>
              <a:rPr lang="en-US" sz="2200" dirty="0" smtClean="0">
                <a:latin typeface="Arial" panose="020B0604020202020204" pitchFamily="34" charset="0"/>
                <a:cs typeface="Arial" panose="020B0604020202020204" pitchFamily="34" charset="0"/>
              </a:rPr>
              <a:t>Malaria control strategies should be intensified in  malaria holoendemic regions </a:t>
            </a:r>
          </a:p>
          <a:p>
            <a:pPr lvl="0" algn="just"/>
            <a:endParaRPr lang="en-US" sz="2200" dirty="0">
              <a:latin typeface="Arial" panose="020B0604020202020204" pitchFamily="34" charset="0"/>
              <a:cs typeface="Arial" panose="020B0604020202020204" pitchFamily="34" charset="0"/>
            </a:endParaRPr>
          </a:p>
          <a:p>
            <a:pPr algn="just"/>
            <a:r>
              <a:rPr lang="en-US" sz="2200" dirty="0" smtClean="0">
                <a:latin typeface="Arial" panose="020B0604020202020204" pitchFamily="34" charset="0"/>
                <a:cs typeface="Arial" panose="020B0604020202020204" pitchFamily="34" charset="0"/>
              </a:rPr>
              <a:t>Monitoring of EBV </a:t>
            </a:r>
            <a:r>
              <a:rPr lang="en-US" sz="2200" dirty="0">
                <a:latin typeface="Arial" panose="020B0604020202020204" pitchFamily="34" charset="0"/>
                <a:cs typeface="Arial" panose="020B0604020202020204" pitchFamily="34" charset="0"/>
              </a:rPr>
              <a:t>viral burden </a:t>
            </a:r>
            <a:r>
              <a:rPr lang="en-US" sz="2200" dirty="0" smtClean="0">
                <a:latin typeface="Arial" panose="020B0604020202020204" pitchFamily="34" charset="0"/>
                <a:cs typeface="Arial" panose="020B0604020202020204" pitchFamily="34" charset="0"/>
              </a:rPr>
              <a:t>and development </a:t>
            </a:r>
            <a:r>
              <a:rPr lang="en-US" sz="2200" dirty="0">
                <a:latin typeface="Arial" panose="020B0604020202020204" pitchFamily="34" charset="0"/>
                <a:cs typeface="Arial" panose="020B0604020202020204" pitchFamily="34" charset="0"/>
              </a:rPr>
              <a:t>of EBV vaccine and other immunotherapeutic agents</a:t>
            </a:r>
          </a:p>
          <a:p>
            <a:pPr lvl="0" algn="just"/>
            <a:endParaRPr lang="en-US" sz="2200" dirty="0" smtClean="0">
              <a:latin typeface="Arial" panose="020B0604020202020204" pitchFamily="34" charset="0"/>
              <a:cs typeface="Arial" panose="020B0604020202020204" pitchFamily="34" charset="0"/>
            </a:endParaRPr>
          </a:p>
          <a:p>
            <a:pPr lvl="0" algn="just"/>
            <a:r>
              <a:rPr lang="en-US" sz="2200" dirty="0" smtClean="0">
                <a:latin typeface="Arial" panose="020B0604020202020204" pitchFamily="34" charset="0"/>
                <a:cs typeface="Arial" panose="020B0604020202020204" pitchFamily="34" charset="0"/>
              </a:rPr>
              <a:t>Use </a:t>
            </a:r>
            <a:r>
              <a:rPr lang="en-US" sz="2200" dirty="0">
                <a:latin typeface="Arial" panose="020B0604020202020204" pitchFamily="34" charset="0"/>
                <a:cs typeface="Arial" panose="020B0604020202020204" pitchFamily="34" charset="0"/>
              </a:rPr>
              <a:t>of </a:t>
            </a:r>
            <a:r>
              <a:rPr lang="en-US" sz="2200" dirty="0" smtClean="0">
                <a:latin typeface="Arial" panose="020B0604020202020204" pitchFamily="34" charset="0"/>
                <a:cs typeface="Arial" panose="020B0604020202020204" pitchFamily="34" charset="0"/>
              </a:rPr>
              <a:t>EBV anti</a:t>
            </a:r>
            <a:r>
              <a:rPr lang="en-US" sz="2200" dirty="0">
                <a:latin typeface="Arial" panose="020B0604020202020204" pitchFamily="34" charset="0"/>
                <a:cs typeface="Arial" panose="020B0604020202020204" pitchFamily="34" charset="0"/>
              </a:rPr>
              <a:t>-viral agents </a:t>
            </a:r>
            <a:r>
              <a:rPr lang="en-US" sz="2200" dirty="0" smtClean="0">
                <a:latin typeface="Arial" panose="020B0604020202020204" pitchFamily="34" charset="0"/>
                <a:cs typeface="Arial" panose="020B0604020202020204" pitchFamily="34" charset="0"/>
              </a:rPr>
              <a:t>malaria holoendemic regions</a:t>
            </a:r>
          </a:p>
          <a:p>
            <a:pPr lvl="0" algn="just"/>
            <a:endParaRPr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BA85EB4-A1FA-6249-828E-DBD87EFB4D42}" type="slidenum">
              <a:rPr lang="en-US" smtClean="0"/>
              <a:t>31</a:t>
            </a:fld>
            <a:endParaRPr lang="en-US"/>
          </a:p>
        </p:txBody>
      </p:sp>
    </p:spTree>
    <p:extLst>
      <p:ext uri="{BB962C8B-B14F-4D97-AF65-F5344CB8AC3E}">
        <p14:creationId xmlns:p14="http://schemas.microsoft.com/office/powerpoint/2010/main" val="29197534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sz="half" idx="4294967295"/>
          </p:nvPr>
        </p:nvSpPr>
        <p:spPr>
          <a:xfrm>
            <a:off x="686971" y="750627"/>
            <a:ext cx="8293256" cy="5766551"/>
          </a:xfrm>
        </p:spPr>
        <p:txBody>
          <a:bodyPr>
            <a:normAutofit fontScale="47500" lnSpcReduction="20000"/>
          </a:bodyPr>
          <a:lstStyle/>
          <a:p>
            <a:pPr marL="0" indent="0">
              <a:buNone/>
            </a:pPr>
            <a:endParaRPr lang="en-US" sz="7000" b="1" dirty="0" smtClean="0">
              <a:latin typeface="Times New Roman" panose="02020603050405020304" pitchFamily="18" charset="0"/>
              <a:cs typeface="Times New Roman" panose="02020603050405020304" pitchFamily="18" charset="0"/>
            </a:endParaRPr>
          </a:p>
          <a:p>
            <a:r>
              <a:rPr lang="en-US" sz="7000" dirty="0" smtClean="0">
                <a:latin typeface="Times New Roman" panose="02020603050405020304" pitchFamily="18" charset="0"/>
                <a:cs typeface="Times New Roman" panose="02020603050405020304" pitchFamily="18" charset="0"/>
              </a:rPr>
              <a:t>Dr</a:t>
            </a:r>
            <a:r>
              <a:rPr lang="en-US" sz="7000" dirty="0">
                <a:latin typeface="Times New Roman" panose="02020603050405020304" pitchFamily="18" charset="0"/>
                <a:cs typeface="Times New Roman" panose="02020603050405020304" pitchFamily="18" charset="0"/>
              </a:rPr>
              <a:t>. Kiprotich </a:t>
            </a:r>
            <a:r>
              <a:rPr lang="en-US" sz="7000" dirty="0" smtClean="0">
                <a:latin typeface="Times New Roman" panose="02020603050405020304" pitchFamily="18" charset="0"/>
                <a:cs typeface="Times New Roman" panose="02020603050405020304" pitchFamily="18" charset="0"/>
              </a:rPr>
              <a:t>Chelimo (Maseno University)</a:t>
            </a:r>
          </a:p>
          <a:p>
            <a:r>
              <a:rPr lang="en-US" sz="7000" dirty="0" smtClean="0">
                <a:latin typeface="Times New Roman" panose="02020603050405020304" pitchFamily="18" charset="0"/>
                <a:cs typeface="Times New Roman" panose="02020603050405020304" pitchFamily="18" charset="0"/>
              </a:rPr>
              <a:t>Dr</a:t>
            </a:r>
            <a:r>
              <a:rPr lang="en-US" sz="7000" dirty="0">
                <a:latin typeface="Times New Roman" panose="02020603050405020304" pitchFamily="18" charset="0"/>
                <a:cs typeface="Times New Roman" panose="02020603050405020304" pitchFamily="18" charset="0"/>
              </a:rPr>
              <a:t>. </a:t>
            </a:r>
            <a:r>
              <a:rPr lang="en-US" sz="7000" dirty="0" smtClean="0">
                <a:latin typeface="Times New Roman" panose="02020603050405020304" pitchFamily="18" charset="0"/>
                <a:cs typeface="Times New Roman" panose="02020603050405020304" pitchFamily="18" charset="0"/>
              </a:rPr>
              <a:t>Ondingo (CDC/KEMRI)</a:t>
            </a:r>
          </a:p>
          <a:p>
            <a:r>
              <a:rPr lang="en-US" sz="7000" dirty="0" smtClean="0">
                <a:latin typeface="Times New Roman" panose="02020603050405020304" pitchFamily="18" charset="0"/>
                <a:cs typeface="Times New Roman" panose="02020603050405020304" pitchFamily="18" charset="0"/>
              </a:rPr>
              <a:t>Dr</a:t>
            </a:r>
            <a:r>
              <a:rPr lang="en-US" sz="7000" dirty="0">
                <a:latin typeface="Times New Roman" panose="02020603050405020304" pitchFamily="18" charset="0"/>
                <a:cs typeface="Times New Roman" panose="02020603050405020304" pitchFamily="18" charset="0"/>
              </a:rPr>
              <a:t>. David </a:t>
            </a:r>
            <a:r>
              <a:rPr lang="en-US" sz="7000" dirty="0" smtClean="0">
                <a:latin typeface="Times New Roman" panose="02020603050405020304" pitchFamily="18" charset="0"/>
                <a:cs typeface="Times New Roman" panose="02020603050405020304" pitchFamily="18" charset="0"/>
              </a:rPr>
              <a:t>Mulama (MMUST) </a:t>
            </a:r>
          </a:p>
          <a:p>
            <a:r>
              <a:rPr lang="en-US" sz="7000" dirty="0" smtClean="0">
                <a:latin typeface="Times New Roman" panose="02020603050405020304" pitchFamily="18" charset="0"/>
                <a:cs typeface="Times New Roman" panose="02020603050405020304" pitchFamily="18" charset="0"/>
              </a:rPr>
              <a:t>Dr</a:t>
            </a:r>
            <a:r>
              <a:rPr lang="en-US" sz="7000" dirty="0">
                <a:latin typeface="Times New Roman" panose="02020603050405020304" pitchFamily="18" charset="0"/>
                <a:cs typeface="Times New Roman" panose="02020603050405020304" pitchFamily="18" charset="0"/>
              </a:rPr>
              <a:t>. Bernard Guyah </a:t>
            </a:r>
            <a:r>
              <a:rPr lang="en-US" sz="7000" dirty="0" smtClean="0">
                <a:latin typeface="Times New Roman" panose="02020603050405020304" pitchFamily="18" charset="0"/>
                <a:cs typeface="Times New Roman" panose="02020603050405020304" pitchFamily="18" charset="0"/>
              </a:rPr>
              <a:t>(Maseno University)</a:t>
            </a:r>
            <a:endParaRPr lang="en-US" sz="7000" dirty="0">
              <a:latin typeface="Times New Roman" panose="02020603050405020304" pitchFamily="18" charset="0"/>
              <a:cs typeface="Times New Roman" panose="02020603050405020304" pitchFamily="18" charset="0"/>
            </a:endParaRPr>
          </a:p>
          <a:p>
            <a:r>
              <a:rPr lang="en-US" sz="7000" dirty="0">
                <a:latin typeface="Times New Roman" panose="02020603050405020304" pitchFamily="18" charset="0"/>
                <a:cs typeface="Times New Roman" panose="02020603050405020304" pitchFamily="18" charset="0"/>
              </a:rPr>
              <a:t>Cliff Oduor and Emily </a:t>
            </a:r>
            <a:r>
              <a:rPr lang="en-US" sz="7000" dirty="0" smtClean="0">
                <a:latin typeface="Times New Roman" panose="02020603050405020304" pitchFamily="18" charset="0"/>
                <a:cs typeface="Times New Roman" panose="02020603050405020304" pitchFamily="18" charset="0"/>
              </a:rPr>
              <a:t>Adhiambo (KEMRI)</a:t>
            </a:r>
            <a:endParaRPr lang="en-US" sz="7000" dirty="0">
              <a:latin typeface="Times New Roman" panose="02020603050405020304" pitchFamily="18" charset="0"/>
              <a:cs typeface="Times New Roman" panose="02020603050405020304" pitchFamily="18" charset="0"/>
            </a:endParaRPr>
          </a:p>
          <a:p>
            <a:r>
              <a:rPr lang="en-US" sz="7000" dirty="0">
                <a:latin typeface="Times New Roman" panose="02020603050405020304" pitchFamily="18" charset="0"/>
                <a:cs typeface="Times New Roman" panose="02020603050405020304" pitchFamily="18" charset="0"/>
              </a:rPr>
              <a:t>Field staff </a:t>
            </a:r>
          </a:p>
          <a:p>
            <a:pPr marL="0" indent="0">
              <a:buNone/>
            </a:pPr>
            <a:endParaRPr lang="en-US" sz="7000" b="1" dirty="0" smtClean="0">
              <a:latin typeface="Times New Roman" panose="02020603050405020304" pitchFamily="18" charset="0"/>
              <a:cs typeface="Times New Roman" panose="02020603050405020304" pitchFamily="18" charset="0"/>
            </a:endParaRPr>
          </a:p>
          <a:p>
            <a:pPr marL="0" indent="0">
              <a:buNone/>
            </a:pPr>
            <a:r>
              <a:rPr lang="en-US" sz="7000" b="1" dirty="0" smtClean="0">
                <a:latin typeface="Times New Roman" panose="02020603050405020304" pitchFamily="18" charset="0"/>
                <a:cs typeface="Times New Roman" panose="02020603050405020304" pitchFamily="18" charset="0"/>
              </a:rPr>
              <a:t>Study Participant</a:t>
            </a:r>
          </a:p>
          <a:p>
            <a:r>
              <a:rPr lang="en-US" sz="7000" dirty="0" smtClean="0">
                <a:latin typeface="Times New Roman" panose="02020603050405020304" pitchFamily="18" charset="0"/>
                <a:cs typeface="Times New Roman" panose="02020603050405020304" pitchFamily="18" charset="0"/>
              </a:rPr>
              <a:t>Parents and guardians</a:t>
            </a:r>
          </a:p>
          <a:p>
            <a:r>
              <a:rPr lang="en-US" sz="7200" i="1" dirty="0" smtClean="0"/>
              <a:t>Special </a:t>
            </a:r>
            <a:r>
              <a:rPr lang="en-US" sz="7200" i="1" dirty="0"/>
              <a:t>thanks to children enrolled </a:t>
            </a:r>
            <a:r>
              <a:rPr lang="en-US" sz="7200" i="1" dirty="0" smtClean="0"/>
              <a:t>in </a:t>
            </a:r>
            <a:r>
              <a:rPr lang="en-US" sz="7200" i="1" dirty="0"/>
              <a:t>this study and their parents</a:t>
            </a:r>
          </a:p>
          <a:p>
            <a:endParaRPr lang="en-US" sz="7000" dirty="0" smtClean="0">
              <a:latin typeface="Times New Roman" panose="02020603050405020304" pitchFamily="18" charset="0"/>
              <a:cs typeface="Times New Roman" panose="02020603050405020304" pitchFamily="18" charset="0"/>
            </a:endParaRPr>
          </a:p>
          <a:p>
            <a:pPr marL="0" indent="0">
              <a:buNone/>
            </a:pPr>
            <a:endParaRPr lang="en-US" sz="1800" dirty="0" smtClean="0">
              <a:latin typeface="+mj-lt"/>
            </a:endParaRPr>
          </a:p>
        </p:txBody>
      </p:sp>
      <p:sp>
        <p:nvSpPr>
          <p:cNvPr id="5" name="Rectangle 2"/>
          <p:cNvSpPr txBox="1">
            <a:spLocks noChangeArrowheads="1"/>
          </p:cNvSpPr>
          <p:nvPr/>
        </p:nvSpPr>
        <p:spPr>
          <a:xfrm>
            <a:off x="491319" y="0"/>
            <a:ext cx="8488908" cy="750627"/>
          </a:xfrm>
          <a:prstGeom prst="rect">
            <a:avLst/>
          </a:prstGeom>
        </p:spPr>
        <p:txBody>
          <a:bodyPr anchor="ctr">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0" fontAlgn="auto" hangingPunct="0">
              <a:spcAft>
                <a:spcPts val="0"/>
              </a:spcAft>
              <a:defRPr/>
            </a:pPr>
            <a:r>
              <a:rPr lang="en-US" sz="2800" dirty="0" smtClean="0">
                <a:solidFill>
                  <a:schemeClr val="tx1"/>
                </a:solidFill>
                <a:latin typeface="Times New Roman" panose="02020603050405020304" pitchFamily="18" charset="0"/>
                <a:cs typeface="Times New Roman" panose="02020603050405020304" pitchFamily="18" charset="0"/>
              </a:rPr>
              <a:t>Acknowledgment</a:t>
            </a:r>
          </a:p>
        </p:txBody>
      </p:sp>
      <p:sp>
        <p:nvSpPr>
          <p:cNvPr id="6" name="Rectangle 2"/>
          <p:cNvSpPr txBox="1">
            <a:spLocks noChangeArrowheads="1"/>
          </p:cNvSpPr>
          <p:nvPr/>
        </p:nvSpPr>
        <p:spPr>
          <a:xfrm>
            <a:off x="491319" y="5105400"/>
            <a:ext cx="8149761" cy="990600"/>
          </a:xfrm>
          <a:prstGeom prst="rect">
            <a:avLst/>
          </a:prstGeom>
        </p:spPr>
        <p:txBody>
          <a:bodyPr rtlCol="0">
            <a:normAutofit fontScale="97500"/>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just" eaLnBrk="1" fontAlgn="auto" hangingPunct="1">
              <a:spcAft>
                <a:spcPts val="0"/>
              </a:spcAft>
              <a:defRPr/>
            </a:pPr>
            <a:endParaRPr lang="en-US" sz="2800" i="1" dirty="0" smtClean="0">
              <a:solidFill>
                <a:schemeClr val="tx1"/>
              </a:solidFill>
            </a:endParaRPr>
          </a:p>
        </p:txBody>
      </p:sp>
      <p:sp>
        <p:nvSpPr>
          <p:cNvPr id="2" name="Slide Number Placeholder 1"/>
          <p:cNvSpPr>
            <a:spLocks noGrp="1"/>
          </p:cNvSpPr>
          <p:nvPr>
            <p:ph type="sldNum" sz="quarter" idx="12"/>
          </p:nvPr>
        </p:nvSpPr>
        <p:spPr/>
        <p:txBody>
          <a:bodyPr/>
          <a:lstStyle/>
          <a:p>
            <a:fld id="{CBA85EB4-A1FA-6249-828E-DBD87EFB4D42}" type="slidenum">
              <a:rPr lang="en-US" smtClean="0"/>
              <a:t>32</a:t>
            </a:fld>
            <a:endParaRPr lang="en-US"/>
          </a:p>
        </p:txBody>
      </p:sp>
    </p:spTree>
    <p:extLst>
      <p:ext uri="{BB962C8B-B14F-4D97-AF65-F5344CB8AC3E}">
        <p14:creationId xmlns:p14="http://schemas.microsoft.com/office/powerpoint/2010/main" val="2425561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BA85EB4-A1FA-6249-828E-DBD87EFB4D42}" type="slidenum">
              <a:rPr lang="en-US" smtClean="0"/>
              <a:t>33</a:t>
            </a:fld>
            <a:endParaRPr lang="en-US"/>
          </a:p>
        </p:txBody>
      </p:sp>
      <p:sp>
        <p:nvSpPr>
          <p:cNvPr id="3" name="Rectangle 2"/>
          <p:cNvSpPr/>
          <p:nvPr/>
        </p:nvSpPr>
        <p:spPr>
          <a:xfrm>
            <a:off x="494675" y="434715"/>
            <a:ext cx="8349522" cy="4247317"/>
          </a:xfrm>
          <a:prstGeom prst="rect">
            <a:avLst/>
          </a:prstGeom>
        </p:spPr>
        <p:txBody>
          <a:bodyPr wrap="square">
            <a:spAutoFit/>
          </a:bodyPr>
          <a:lstStyle/>
          <a:p>
            <a:r>
              <a:rPr lang="en-US" sz="9600" dirty="0" smtClean="0">
                <a:latin typeface="Chiller" panose="04020404031007020602" pitchFamily="82" charset="0"/>
              </a:rPr>
              <a:t>			</a:t>
            </a:r>
          </a:p>
          <a:p>
            <a:pPr algn="ctr"/>
            <a:r>
              <a:rPr lang="en-US" sz="9600" dirty="0" smtClean="0">
                <a:latin typeface="Chiller" panose="04020404031007020602" pitchFamily="82" charset="0"/>
              </a:rPr>
              <a:t>THANK YOU</a:t>
            </a:r>
          </a:p>
          <a:p>
            <a:pPr algn="ctr"/>
            <a:r>
              <a:rPr lang="en-US" sz="2000" b="1" dirty="0">
                <a:latin typeface="FangSong" panose="02010609060101010101" pitchFamily="49" charset="-122"/>
                <a:ea typeface="FangSong" panose="02010609060101010101" pitchFamily="49" charset="-122"/>
              </a:rPr>
              <a:t>“Two things that are working really well against malaria are strong &amp; safe drugs, and insecticides. The real concern is losing these tools to resistance” </a:t>
            </a:r>
            <a:r>
              <a:rPr lang="en-US" sz="2000" dirty="0">
                <a:latin typeface="FangSong" panose="02010609060101010101" pitchFamily="49" charset="-122"/>
                <a:ea typeface="FangSong" panose="02010609060101010101" pitchFamily="49" charset="-122"/>
              </a:rPr>
              <a:t>-prof. Nick White-</a:t>
            </a:r>
            <a:r>
              <a:rPr lang="en-US" sz="1400" dirty="0">
                <a:latin typeface="Chiller" panose="04020404031007020602" pitchFamily="82" charset="0"/>
              </a:rPr>
              <a:t/>
            </a:r>
            <a:br>
              <a:rPr lang="en-US" sz="1400" dirty="0">
                <a:latin typeface="Chiller" panose="04020404031007020602" pitchFamily="82" charset="0"/>
              </a:rPr>
            </a:br>
            <a:endParaRPr lang="en-US" dirty="0"/>
          </a:p>
        </p:txBody>
      </p:sp>
    </p:spTree>
    <p:extLst>
      <p:ext uri="{BB962C8B-B14F-4D97-AF65-F5344CB8AC3E}">
        <p14:creationId xmlns:p14="http://schemas.microsoft.com/office/powerpoint/2010/main" val="3774450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Signs and symptoms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400" dirty="0" smtClean="0">
                <a:latin typeface="Times New Roman" panose="02020603050405020304" pitchFamily="18" charset="0"/>
                <a:cs typeface="Times New Roman" panose="02020603050405020304" pitchFamily="18" charset="0"/>
              </a:rPr>
              <a:t>Enlarged lymph nodes</a:t>
            </a:r>
          </a:p>
          <a:p>
            <a:r>
              <a:rPr lang="en-US" sz="2400" dirty="0" smtClean="0">
                <a:latin typeface="Times New Roman" panose="02020603050405020304" pitchFamily="18" charset="0"/>
                <a:cs typeface="Times New Roman" panose="02020603050405020304" pitchFamily="18" charset="0"/>
              </a:rPr>
              <a:t>Fever</a:t>
            </a:r>
          </a:p>
          <a:p>
            <a:r>
              <a:rPr lang="en-US" sz="2400" dirty="0" smtClean="0">
                <a:latin typeface="Times New Roman" panose="02020603050405020304" pitchFamily="18" charset="0"/>
                <a:cs typeface="Times New Roman" panose="02020603050405020304" pitchFamily="18" charset="0"/>
              </a:rPr>
              <a:t>Sweating glands</a:t>
            </a:r>
          </a:p>
          <a:p>
            <a:r>
              <a:rPr lang="en-US" sz="2400" dirty="0" smtClean="0">
                <a:latin typeface="Times New Roman" panose="02020603050405020304" pitchFamily="18" charset="0"/>
                <a:cs typeface="Times New Roman" panose="02020603050405020304" pitchFamily="18" charset="0"/>
              </a:rPr>
              <a:t>Weight loss</a:t>
            </a:r>
          </a:p>
          <a:p>
            <a:r>
              <a:rPr lang="en-US" sz="2400" dirty="0" smtClean="0">
                <a:latin typeface="Times New Roman" panose="02020603050405020304" pitchFamily="18" charset="0"/>
                <a:cs typeface="Times New Roman" panose="02020603050405020304" pitchFamily="18" charset="0"/>
              </a:rPr>
              <a:t>Fatigue (extreme tiredness)</a:t>
            </a:r>
          </a:p>
          <a:p>
            <a:r>
              <a:rPr lang="en-US" sz="2400" dirty="0" smtClean="0">
                <a:latin typeface="Times New Roman" panose="02020603050405020304" pitchFamily="18" charset="0"/>
                <a:cs typeface="Times New Roman" panose="02020603050405020304" pitchFamily="18" charset="0"/>
              </a:rPr>
              <a:t>Swollen abdomen (belly)</a:t>
            </a:r>
          </a:p>
          <a:p>
            <a:r>
              <a:rPr lang="en-US" sz="2400" dirty="0" smtClean="0">
                <a:latin typeface="Times New Roman" panose="02020603050405020304" pitchFamily="18" charset="0"/>
                <a:cs typeface="Times New Roman" panose="02020603050405020304" pitchFamily="18" charset="0"/>
              </a:rPr>
              <a:t>Chest pain or pressure</a:t>
            </a:r>
          </a:p>
          <a:p>
            <a:r>
              <a:rPr lang="en-US" sz="2400" dirty="0" smtClean="0">
                <a:latin typeface="Times New Roman" panose="02020603050405020304" pitchFamily="18" charset="0"/>
                <a:cs typeface="Times New Roman" panose="02020603050405020304" pitchFamily="18" charset="0"/>
              </a:rPr>
              <a:t>Shortness of breath or cough</a:t>
            </a:r>
          </a:p>
          <a:p>
            <a:r>
              <a:rPr lang="en-US" sz="2400" dirty="0" smtClean="0">
                <a:latin typeface="Times New Roman" panose="02020603050405020304" pitchFamily="18" charset="0"/>
                <a:cs typeface="Times New Roman" panose="02020603050405020304" pitchFamily="18" charset="0"/>
              </a:rPr>
              <a:t>Severe or frequent infections</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BA85EB4-A1FA-6249-828E-DBD87EFB4D42}" type="slidenum">
              <a:rPr lang="en-US" smtClean="0"/>
              <a:t>4</a:t>
            </a:fld>
            <a:endParaRPr lang="en-US"/>
          </a:p>
        </p:txBody>
      </p:sp>
    </p:spTree>
    <p:extLst>
      <p:ext uri="{BB962C8B-B14F-4D97-AF65-F5344CB8AC3E}">
        <p14:creationId xmlns:p14="http://schemas.microsoft.com/office/powerpoint/2010/main" val="3332151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BA85EB4-A1FA-6249-828E-DBD87EFB4D42}" type="slidenum">
              <a:rPr lang="en-US" smtClean="0"/>
              <a:t>5</a:t>
            </a:fld>
            <a:endParaRPr lang="en-US"/>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487778" y="324263"/>
            <a:ext cx="4827422" cy="5207107"/>
          </a:xfrm>
          <a:prstGeom prst="rect">
            <a:avLst/>
          </a:prstGeom>
          <a:ln>
            <a:solidFill>
              <a:schemeClr val="bg1"/>
            </a:solidFill>
          </a:ln>
        </p:spPr>
      </p:pic>
      <p:sp>
        <p:nvSpPr>
          <p:cNvPr id="4" name="TextBox 3"/>
          <p:cNvSpPr txBox="1">
            <a:spLocks noChangeAspect="1"/>
          </p:cNvSpPr>
          <p:nvPr/>
        </p:nvSpPr>
        <p:spPr>
          <a:xfrm>
            <a:off x="4287187" y="1280310"/>
            <a:ext cx="1543986" cy="76171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sz="800" dirty="0"/>
          </a:p>
        </p:txBody>
      </p:sp>
      <p:sp>
        <p:nvSpPr>
          <p:cNvPr id="5" name="Rectangle 4"/>
          <p:cNvSpPr/>
          <p:nvPr/>
        </p:nvSpPr>
        <p:spPr>
          <a:xfrm>
            <a:off x="2487779" y="4931764"/>
            <a:ext cx="4827422" cy="369332"/>
          </a:xfrm>
          <a:prstGeom prst="rect">
            <a:avLst/>
          </a:prstGeom>
        </p:spPr>
        <p:txBody>
          <a:bodyPr wrap="square">
            <a:spAutoFit/>
          </a:bodyPr>
          <a:lstStyle/>
          <a:p>
            <a:r>
              <a:rPr lang="en-US" dirty="0"/>
              <a:t>Rochford, Cannon, Moormann </a:t>
            </a:r>
            <a:r>
              <a:rPr lang="en-US" dirty="0" err="1"/>
              <a:t>NatRevMicro</a:t>
            </a:r>
            <a:r>
              <a:rPr lang="en-US" dirty="0"/>
              <a:t> 2005</a:t>
            </a:r>
          </a:p>
        </p:txBody>
      </p:sp>
    </p:spTree>
    <p:extLst>
      <p:ext uri="{BB962C8B-B14F-4D97-AF65-F5344CB8AC3E}">
        <p14:creationId xmlns:p14="http://schemas.microsoft.com/office/powerpoint/2010/main" val="2948613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wgHBgkIBwgKCgkLDRYPDQwMDRsUFRAWIB0iIiAdHx8kKDQsJCYxJx8fLT0tMTU3Ojo6Iys/RD84QzQ5OjcBCgoKDQwNGg8PGjclHyU3Nzc3Nzc3Nzc3Nzc3Nzc3Nzc3Nzc3Nzc3Nzc3Nzc3Nzc3Nzc3Nzc3Nzc3Nzc3Nzc3N//AABEIAH4AqAMBIgACEQEDEQH/xAAaAAACAwEBAAAAAAAAAAAAAAAEBQACAwYB/8QANxAAAQQBAwIEAwYGAQUAAAAAAQACAxEEEiExBUETIlFhFDJxBkJSgZHBFSOhseHw8UNicpLR/8QAGgEAAwEBAQEAAAAAAAAAAAAAAQIDBAAGBf/EACERAAMAAgMBAQADAQAAAAAAAAABAhEhAxIxQRMEInEy/9oADAMBAAIRAxEAPwDnQKWWQfKtVjkcLEzSvRbN8yHnFxH6hbTfOqOYXxuASr0p8JjjUeN0wjFEe/qgIh4bq5R8TuK7o8hbj8DY2t2R0HCAjNBG429KP0uHMKKh91jCy6RUQrlOKZyske/cHRXCAncW/I036WnhAkZtttuk2bM2F29GvRVdJLwkpbfplDLkscDuW9x6JtG/xIbdygMOZsxCZuiLIidqU28lEsC7Jc0Ag8rnOoPcXO8Jtn2R3VMnS9w7oPHxnSN8V/HqkjHrQbz4mJsfJlhz4nvd5dQDhXAXVtckfUoYRERsSAm2KXHFiLvm0Nv9FS2msozuXL2bEi1FS1LUwFioq3aiJwKscjhajZY5DhSoySFs3zLbEj142Q8csAIWExtyP6Z5sSdjfmdIwH6bn9kCs7NDiNzID5dGTGNx+Ieqw0uhfpcKI5TTKyGR+CWtp7NnOrkFAdQkD3FzPok7djT1SPYXW4Jthi6SbFqx6pziDTV8pGx0h5itbouxaG6jLJjxSPY1zixpcQwWVl4hJLReyyLslh1Nd+u4KoqX0Spb8EY+0ckBEmTi5L/EFtOvSKuufqp0aHqH2gOa/H8GMRU4tkcd7Nc/kmuXJFkY5jyMFjifvt2cAOwKExhPDjuxsUviic7U5gItx9zVqzueujOuO3Qb0NngCZmW10czKAYTdHuV0PiMdiFt+akjxIXsABA1dgBVIqWF7I9TiQO/uo/oX/PWznc5ni9RZG4ka31YQnVutRCNjcaOgNTS0yG2kdztW++1ozqmOZWlw5HCTzxOyXtkkaBOygT2cBxsn4bnDyT5orOjPJdNizQjOY5gyGB7Rr1AtP8AZdK1wc0EChWySvZJlP8AFy3eIduf8JxGQY2uaNiAu5GmtElNJ7LKEhVLlW1EJcKKA7LxE4GKDySi+yDyeFVkkAO5TLoEwiy6cPKdz9aP/wBS08ojAdpn3NbcoYKrTH/UcjFkgjZDs6TeRxPHt/RJi3WwUOBZK36pPD4LXMZuX8juqYYvnglc11RZPsy+PGbF3VXSc4baACGjhBA2THHiorO/TSvA2Njauld4YBuF43YABeOa53onFBJiwnYBUYGjjb3RPwrnX6rGSBzeNktZHWA7B0F7Sf7oLKycvqsxGPERC35R3KzbMY3C1aENEfhmeSOOv+nsf8JltYJVp5DW9IZ8Lrnexrq+Undcx1HHjhnaWmg40mrZ2h3hPlfpr8V/1KD+JxW6g+ESSE6Q5xsN/Kk/VeoSrpaYE6PTyFvi7Y7Qe1hXyQCwFtcdlWHaIWl+Cch6eVAvCogTL9l4q2oiAxPCDyQjDwhcgKrJIWv+YqMcWODgpLs9VQKGuQ987o3PIoDSAB2RmNdBpQTBYHPND6phEx2oFosbWq9coEXhjjD2IaeE3gjFCklwH0Te1Gjaf4vmquFCuPDNk8mUERY5N/RGwYdtB7qRFrWDeu92jMfIja4WRQ7KkyhapmD8Km2l+VBS6R0scjefogMnHa8EXVI1CFmn9OUmip/CzMD3khoTnJxqGyW52aMZnhYjNeQ70F6R6qalFOzekAP6ZHISJsgscOzRdJT1OA4kzWB5kvayipf4oyQCOAG+LBcT77LKGJ0kzjnt0MOzZXAho9t+Ey6+I6+PlxloyGSHEC7o0ihsAPRLYIw3McA4Pbq7HbnlMktrBnpnq8XoC8KmKVUXqiJxgsp22FoCqyO2ViKFc7KNrHsiskoO0Cg26TifFQzOADnMI2KJmhkxCYp2lkgA0gpLjTugcXMe9m1+Ukb/AO3+qe9N6zHnRfD58T5shrS+J5puwPF+wHpuqy9HKU3guDR54q/9/NNemZZf5TpaL7nlLBH/AC7iILGk3fIPormUQxFznfeqwN7RayjpvDwdK2ccg/5V25B5BP5lJIMrU0Ue1UETHOs1Npm6MNDuLLd2Jv3W/wATqaSTulEct1vXotXSHSh2YXKNcuW2kDmqSbp2Q7p2Y+WbGfLI91WCCHM9B6ItzyeVhJkNjIocG080vpNpraGcn2ixmsPxPT5WuPAZGP2KQ9T618dBIIcUMYDbgDbjX04RZ6hjOYWyQm+xbd/0SafNDWkRtc/UbOyLT+DzzLGGAYr35j3OlaGuDd9O26OjboaG2TXqgcXJZA57ZhoLnXqG4/VHatVFpBB4I7pKMtelwV4VUKEpRSKLxRcAGteP+VeBenhWJC7JQiPyGIFworhzy1cZXhuJaGmVtOYAaJo3Q+u6qBZW7cGOejI2iOHN2I/NGdDTLfh1GafhWMETo5MaQamFv3favRLpZbZseRYIKAZh58TGiCVs8bOGS7OH591I8nwHA5Uc0W24cPL+ZGyqmmhKTT2EwzOj2e73CMh6hpIv9bQDjDkNJjewtI2dfv8ARCkljdPLfxDhTqMlo5MaOlj6gDxJv7lEDODuSSfVckzILDudvVaDqLgfINXupfmy36I6Y5BJA4v1Q2RNZO6SO6szT/PlEY7e6y/ieK8+SaSX/tjYXLlx0K+SR4X/AMv5yPa0LDjHJnJryM5J7lCxuyZqAgfAx335qLvyCf4TGMgaxt0PXumekKlli/IwwWnypexzsCWiT4BPmb6e4XTuYCEm6rE3w3JcZ0xqSN9AP3gfdVLK7hYdMa6bEY8h7iAR27GkR4L2Czru9ha+XVVNNZEwZOcGAl5oKLVwDRRBcR7KJly0DABa9vZZtK9cvrECkrbCAmFPrkp307GbmTujLw0NAJv34RPVfs9FjxOmidpI3JcdkuUisw2c/jx24JxjQWKAS/GcwOrUNj2Np1iPYRs4JLbNMykgqCABuw3pXdj1wrscABRW7XtI3KM1gFymKMjpeLKdT8WPV+Jo0n9RugX9FxgKY6aMegkJ/va6QhoOx/JYyxtdwrKyP5o5z+EQA0ZJ3D/y/wAK8fSMQOHke76yFM5IgFRgISumMoQHJhQRj+VBG36NFqYwbGTttaOcRSDmIBIb6pHQ6lFpHa3gDhFQSU0IGL3WurSgjmMDOk/V8kaS0UrzzlkZslI8iXU4qkonVYR0f2bGrp5HpIU0cxAfZZpHS9R+9I4/sm4Zdrz/APKrHNQ0f8gukjsFEQ5qih2Dg5FrtlWSYNWJlIahw4vNr1JkXo06CTJkZLHO3c0EUaU6v8ZkSBmTkSyBmwDnITGc7GkE8Z3buR6hdC7TPjtl0066NqWf7mtLEbEEXSZms8UWL3JulrhEmcQyP0vPym6srpsVxEFODSOOEp6pjMvU3yu5BHZWcpojNNMNigmAHn1exRDYZD3pD9PyjLjNMg816TXcozxNJpZ8YNCeUWDHAUSrHSBzfsqOlsLJz7tE4pNudmrF3otXGws3GkTgeWxwhXWXImQ9llXdAJ4wUo+1Y+VeOoA2jIlGmJ005+LPPIdMUYPHP1XN5+O7FySx10dwT3XZ9BlD8d0JbsHUfcH/AJSX7VRNha19Al7zp9gOU0t9ifIl1HP2XA/gkFdy6/8A2KaAUUl+yMmrpOj8EhH7/unO689/LWOav9KQ/wCqI8BReE0os4x//9k="/>
          <p:cNvSpPr>
            <a:spLocks noChangeAspect="1" noChangeArrowheads="1"/>
          </p:cNvSpPr>
          <p:nvPr/>
        </p:nvSpPr>
        <p:spPr bwMode="auto">
          <a:xfrm>
            <a:off x="785768" y="1710928"/>
            <a:ext cx="4201869" cy="26329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 name="AutoShape 4" descr="data:image/jpeg;base64,/9j/4AAQSkZJRgABAQAAAQABAAD/2wCEAAkGBwgHBgkIBwgKCgkLDRYPDQwMDRsUFRAWIB0iIiAdHx8kKDQsJCYxJx8fLT0tMTU3Ojo6Iys/RD84QzQ5OjcBCgoKDQwNGg8PGjclHyU3Nzc3Nzc3Nzc3Nzc3Nzc3Nzc3Nzc3Nzc3Nzc3Nzc3Nzc3Nzc3Nzc3Nzc3Nzc3Nzc3N//AABEIAH4AqAMBIgACEQEDEQH/xAAaAAACAwEBAAAAAAAAAAAAAAAEBQACAwYB/8QANxAAAQQBAwIEAwYGAQUAAAAAAQACAxEEEiExBUETIlFhFDJxBkJSgZHBFSOhseHw8UNicpLR/8QAGgEAAwEBAQEAAAAAAAAAAAAAAQIDBAAGBf/EACERAAMAAgMBAQADAQAAAAAAAAABAhEhAxIxQRMEInEy/9oADAMBAAIRAxEAPwDnQKWWQfKtVjkcLEzSvRbN8yHnFxH6hbTfOqOYXxuASr0p8JjjUeN0wjFEe/qgIh4bq5R8TuK7o8hbj8DY2t2R0HCAjNBG429KP0uHMKKh91jCy6RUQrlOKZyske/cHRXCAncW/I036WnhAkZtttuk2bM2F29GvRVdJLwkpbfplDLkscDuW9x6JtG/xIbdygMOZsxCZuiLIidqU28lEsC7Jc0Ag8rnOoPcXO8Jtn2R3VMnS9w7oPHxnSN8V/HqkjHrQbz4mJsfJlhz4nvd5dQDhXAXVtckfUoYRERsSAm2KXHFiLvm0Nv9FS2msozuXL2bEi1FS1LUwFioq3aiJwKscjhajZY5DhSoySFs3zLbEj142Q8csAIWExtyP6Z5sSdjfmdIwH6bn9kCs7NDiNzID5dGTGNx+Ieqw0uhfpcKI5TTKyGR+CWtp7NnOrkFAdQkD3FzPok7djT1SPYXW4Jthi6SbFqx6pziDTV8pGx0h5itbouxaG6jLJjxSPY1zixpcQwWVl4hJLReyyLslh1Nd+u4KoqX0Spb8EY+0ckBEmTi5L/EFtOvSKuufqp0aHqH2gOa/H8GMRU4tkcd7Nc/kmuXJFkY5jyMFjifvt2cAOwKExhPDjuxsUviic7U5gItx9zVqzueujOuO3Qb0NngCZmW10czKAYTdHuV0PiMdiFt+akjxIXsABA1dgBVIqWF7I9TiQO/uo/oX/PWznc5ni9RZG4ka31YQnVutRCNjcaOgNTS0yG2kdztW++1ozqmOZWlw5HCTzxOyXtkkaBOygT2cBxsn4bnDyT5orOjPJdNizQjOY5gyGB7Rr1AtP8AZdK1wc0EChWySvZJlP8AFy3eIduf8JxGQY2uaNiAu5GmtElNJ7LKEhVLlW1EJcKKA7LxE4GKDySi+yDyeFVkkAO5TLoEwiy6cPKdz9aP/wBS08ojAdpn3NbcoYKrTH/UcjFkgjZDs6TeRxPHt/RJi3WwUOBZK36pPD4LXMZuX8juqYYvnglc11RZPsy+PGbF3VXSc4baACGjhBA2THHiorO/TSvA2Njauld4YBuF43YABeOa53onFBJiwnYBUYGjjb3RPwrnX6rGSBzeNktZHWA7B0F7Sf7oLKycvqsxGPERC35R3KzbMY3C1aENEfhmeSOOv+nsf8JltYJVp5DW9IZ8Lrnexrq+Undcx1HHjhnaWmg40mrZ2h3hPlfpr8V/1KD+JxW6g+ESSE6Q5xsN/Kk/VeoSrpaYE6PTyFvi7Y7Qe1hXyQCwFtcdlWHaIWl+Cch6eVAvCogTL9l4q2oiAxPCDyQjDwhcgKrJIWv+YqMcWODgpLs9VQKGuQ987o3PIoDSAB2RmNdBpQTBYHPND6phEx2oFosbWq9coEXhjjD2IaeE3gjFCklwH0Te1Gjaf4vmquFCuPDNk8mUERY5N/RGwYdtB7qRFrWDeu92jMfIja4WRQ7KkyhapmD8Km2l+VBS6R0scjefogMnHa8EXVI1CFmn9OUmip/CzMD3khoTnJxqGyW52aMZnhYjNeQ70F6R6qalFOzekAP6ZHISJsgscOzRdJT1OA4kzWB5kvayipf4oyQCOAG+LBcT77LKGJ0kzjnt0MOzZXAho9t+Ey6+I6+PlxloyGSHEC7o0ihsAPRLYIw3McA4Pbq7HbnlMktrBnpnq8XoC8KmKVUXqiJxgsp22FoCqyO2ViKFc7KNrHsiskoO0Cg26TifFQzOADnMI2KJmhkxCYp2lkgA0gpLjTugcXMe9m1+Ukb/AO3+qe9N6zHnRfD58T5shrS+J5puwPF+wHpuqy9HKU3guDR54q/9/NNemZZf5TpaL7nlLBH/AC7iILGk3fIPormUQxFznfeqwN7RayjpvDwdK2ccg/5V25B5BP5lJIMrU0Ue1UETHOs1Npm6MNDuLLd2Jv3W/wATqaSTulEct1vXotXSHSh2YXKNcuW2kDmqSbp2Q7p2Y+WbGfLI91WCCHM9B6ItzyeVhJkNjIocG080vpNpraGcn2ixmsPxPT5WuPAZGP2KQ9T618dBIIcUMYDbgDbjX04RZ6hjOYWyQm+xbd/0SafNDWkRtc/UbOyLT+DzzLGGAYr35j3OlaGuDd9O26OjboaG2TXqgcXJZA57ZhoLnXqG4/VHatVFpBB4I7pKMtelwV4VUKEpRSKLxRcAGteP+VeBenhWJC7JQiPyGIFworhzy1cZXhuJaGmVtOYAaJo3Q+u6qBZW7cGOejI2iOHN2I/NGdDTLfh1GafhWMETo5MaQamFv3favRLpZbZseRYIKAZh58TGiCVs8bOGS7OH591I8nwHA5Uc0W24cPL+ZGyqmmhKTT2EwzOj2e73CMh6hpIv9bQDjDkNJjewtI2dfv8ARCkljdPLfxDhTqMlo5MaOlj6gDxJv7lEDODuSSfVckzILDudvVaDqLgfINXupfmy36I6Y5BJA4v1Q2RNZO6SO6szT/PlEY7e6y/ieK8+SaSX/tjYXLlx0K+SR4X/AMv5yPa0LDjHJnJryM5J7lCxuyZqAgfAx335qLvyCf4TGMgaxt0PXumekKlli/IwwWnypexzsCWiT4BPmb6e4XTuYCEm6rE3w3JcZ0xqSN9AP3gfdVLK7hYdMa6bEY8h7iAR27GkR4L2Czru9ha+XVVNNZEwZOcGAl5oKLVwDRRBcR7KJly0DABa9vZZtK9cvrECkrbCAmFPrkp307GbmTujLw0NAJv34RPVfs9FjxOmidpI3JcdkuUisw2c/jx24JxjQWKAS/GcwOrUNj2Np1iPYRs4JLbNMykgqCABuw3pXdj1wrscABRW7XtI3KM1gFymKMjpeLKdT8WPV+Jo0n9RugX9FxgKY6aMegkJ/va6QhoOx/JYyxtdwrKyP5o5z+EQA0ZJ3D/y/wAK8fSMQOHke76yFM5IgFRgISumMoQHJhQRj+VBG36NFqYwbGTttaOcRSDmIBIb6pHQ6lFpHa3gDhFQSU0IGL3WurSgjmMDOk/V8kaS0UrzzlkZslI8iXU4qkonVYR0f2bGrp5HpIU0cxAfZZpHS9R+9I4/sm4Zdrz/APKrHNQ0f8gukjsFEQ5qih2Dg5FrtlWSYNWJlIahw4vNr1JkXo06CTJkZLHO3c0EUaU6v8ZkSBmTkSyBmwDnITGc7GkE8Z3buR6hdC7TPjtl0066NqWf7mtLEbEEXSZms8UWL3JulrhEmcQyP0vPym6srpsVxEFODSOOEp6pjMvU3yu5BHZWcpojNNMNigmAHn1exRDYZD3pD9PyjLjNMg816TXcozxNJpZ8YNCeUWDHAUSrHSBzfsqOlsLJz7tE4pNudmrF3otXGws3GkTgeWxwhXWXImQ9llXdAJ4wUo+1Y+VeOoA2jIlGmJ005+LPPIdMUYPHP1XN5+O7FySx10dwT3XZ9BlD8d0JbsHUfcH/AJSX7VRNha19Al7zp9gOU0t9ifIl1HP2XA/gkFdy6/8A2KaAUUl+yMmrpOj8EhH7/unO689/LWOav9KQ/wCqI8BReE0os4x//9k="/>
          <p:cNvSpPr>
            <a:spLocks noChangeAspect="1" noChangeArrowheads="1"/>
          </p:cNvSpPr>
          <p:nvPr/>
        </p:nvSpPr>
        <p:spPr bwMode="auto">
          <a:xfrm>
            <a:off x="116681" y="428625"/>
            <a:ext cx="1200150" cy="9001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 name="AutoShape 6" descr="data:image/jpeg;base64,/9j/4AAQSkZJRgABAQAAAQABAAD/2wCEAAkGBwgHBgkIBwgKCgkLDRYPDQwMDRsUFRAWIB0iIiAdHx8kKDQsJCYxJx8fLT0tMTU3Ojo6Iys/RD84QzQ5OjcBCgoKDQwNGg8PGjclHyU3Nzc3Nzc3Nzc3Nzc3Nzc3Nzc3Nzc3Nzc3Nzc3Nzc3Nzc3Nzc3Nzc3Nzc3Nzc3Nzc3N//AABEIAHUAWAMBIgACEQEDEQH/xAAcAAABBQEBAQAAAAAAAAAAAAAGAAIDBAUHAQj/xAA4EAACAQMCAwUGBAUFAQAAAAABAgMABBEFIRIxQQYTIlFhBxQycYGRI0KxwRVicqHRM0NEUqIl/8QAFAEBAAAAAAAAAAAAAAAAAAAAAP/EABQRAQAAAAAAAAAAAAAAAAAAAAD/2gAMAwEAAhEDEQA/AOrnFQyFQRXsjjlVZn386BxIJ5UiCTnG1NXGa5h7U+1MjXR7PafKUVBm9ZWxxE4Ij/c/PFBa7W+0UW872fZ2OK4lGxvHP4Sn+Ufmx58q5zqU9/qR76/vbm7k6F3wF+QGwqGMAFV4ceVbcGmgoGYc+lAJNbyhvCTVmznvbOdZ7O5ltpV5MjEGiaTS1wGCCnjSVdCSNuoFBtdlvaBdCWG219Y2i5G9XZl9XUDGPUYrorEYyuMHkQdjXC7m3FrJwg5UjajPsJ2meO4g0W8IMEuVtZWb4GG/dn0PT5YoOg5PXFeV6wpUGm5ztTQN6QTennCjJoM/X9TTRtFvNQfnBEWUebclH3Ir5ygd7u6eWZ2eVmLMx6sTua657ZL4Q9mY4VfBnuQMDqFy37CuVadAYFXbic0F2OAq3EQBW9Z3GIwjEkY5VBZaTPcKZZHyq9MVp2dnZLIqnvGY/wDU8vuKByvCAAW8R6U+eQIh4F+tbphsY4gzRZ+lYWtanAhEMdszJ/K2KAY1MF3yM8VZNw5ERVGKOMOpH5SDnP8Aaim4t2vYC0dsUI3yx3oZnQm4EMu7HYMP3oO29mNWGtaBZ3xP4kiYk25ODhv7ilQt7K52Gh3Ns3/HumA9OIZpUHUl67VBO586kLbDpVOY5OBQc79r8ZmttIjxlWuJM+XIUFal/wDPhWQLmQjwqKLvaRLdNrFlHIU90WPvIwF8XEThsn7UN3Z/iACSLxIOWKCDtFYX+j6XYvqGoHv7xWfhj4u7jC4IUEbFjn5c9zWhplrdWtlpOpG6ZrS74uNpvD3ZUnB/pbGR8wPWmBUg002KtdCE/wC1xArnOdgeW9MS3v7sZnllkRRhRI2eFRQEllqA1GwjaTwyF+Ejz50OJLcX+pTLFhsOsarnxEn0+n0quL0xlRbOWCnOeQzTLDvJLhntP9THiyM4oI+1Ru9H1JrZ7sEoqsUwx4iRnbzG+M7biqeo2V5pmtG1vX48BZEkxgMCM/fofWiPupbpkke6kWeLZRNGJO7/AKc8qzJ9OKXDzT3ElxK58Uku5JxQGfs5jCWOoHc8d3t6eAf5pU/sHPF7nNaqsneIwkkdlHCeIYAB+S70qDpEjbVRlcg1ZYk7Cq7rlsUHLvaDOk3aMRKcmGBQw8icnH2IrO08vkcC03VmN3r17OzZMkzHPpyH9gK29LswFDcvSg8hsu8k4pFHzPWou0Fw8VkbG2R8TqTL3fxFQRhB5E/tWvcSCMHhXcUK31rcXd8EQnvX82wAPU+VBPol/pn8O7saM0M9uxEonJbH6Z+wqnpVy3vj6nbWRgj7zhR2yBOScYVfIc6s2+jSKJlGpQjgHi4MGs6XTzaoJYbpZkDZ8B5b4yMUBnfWqE97EAG5j1of1KbjQq8YVgd60NK1QSWndzfGoxk9axtUmEkvhbflQFvYXP8ACpWYY4ptj5+EUqs9jo+HQYDnPG7t/wCiP2pUBuedN4QXXPmKkxvy51Hvk0HGFThvZVkGGV2U5880U6U0brw7A1j9trVtM7RTOFAhuvxo/Lf4h9Gz9xTNJvfxfioN3UojHng5mhW9tL64mPdFo4/zcIyW+fpRe06y4Vjk1l31m9xIwizg9BQZEHZp4lDz3piJHi4plB/Ss6S0tLXjVL0qnUkh+Pbp1rVn7JpwmWZkJx+eTG1YF7bxRkIioMbZA5/5oJ4ZGFt3wwOL8o6VLpFq+q6pDaI3CZW3fGeEDfOPpWYbghO7U7fpR57OtMaKCXVZVwZvBBnbw9W+p2oCawso9NsILOFmZIU4QW5nzP3pVYY55mvKDfJqPIrxtm3NQXNzDboZJ5o4oxzeRgoH1NBldr9CGv6Q0EfCt5H47d2PXqp9DjHpselcZiuZ7OZoZkeKRG4XVhgqw5giuq6r7QNGsVK2Zkv5hy7kYTPq5/YGuZ9oNTn7RajJqM9tb278IGIUxnHLiPMn1oLY1hgAA2Mdc1dtNfaHxd5vQk/vEAw8ZKnqBkVUmvEXkDn50BTq2uG7fiYrhR0FYdzerjIfbpmsV7ljsmcetKGN5GBkzigI+yVqut65bWk/EtvIxL8BwSoBY/piu0ju4Y1jiVURAFVFGAB5VwS0vrnTrlJ7KR4J0+F150faD28SdVh1qMQy8veEHgP9Q6fpQHvEtKqtvKk8YkhdXjb4WU5BpUAtq3a3tDNxCAR2y9O6Txfc5oXuDcX0he/lnnlzzlYt9s0fXFnG7HIGKyLjT4zlcDnnlvQDXualMgY6UvdcDhAyDtW09kBkcx12601bYLgkbcqDH7iRcjBPpUDabDKS0kKkdaJ1gQHG2B1xvUE0SsSuwz5UA4LG0QZSEfUUw28YyVA+grbltkTfK55VCLdVX+Yc6DGXTeNixXB6VPHZBRwuN/lWrHHh1OM/Omt02GflQO064u9NObKZkB3KZ8J+YNKmMC3M86VAdzudyOhrPuNnbHXc15SoK67sAcEMK8ZQcDA+1KlQeSgBfpnnVSRRufSvKVBWkHEdyeVSGFY+EbnIzvXtKg8lUKSaqSciR0pUqBq+Pn50qVKg/9k=">
            <a:hlinkClick r:id="rId2"/>
          </p:cNvPr>
          <p:cNvSpPr>
            <a:spLocks noChangeAspect="1" noChangeArrowheads="1"/>
          </p:cNvSpPr>
          <p:nvPr/>
        </p:nvSpPr>
        <p:spPr bwMode="auto">
          <a:xfrm>
            <a:off x="1316831" y="2015837"/>
            <a:ext cx="628650" cy="8358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5" name="AutoShape 8" descr="data:image/jpeg;base64,/9j/4AAQSkZJRgABAQAAAQABAAD/2wCEAAkGBwgHBgkIBwgKCgkLDRYPDQwMDRsUFRAWIB0iIiAdHx8kKDQsJCYxJx8fLT0tMTU3Ojo6Iys/RD84QzQ5OjcBCgoKDQwNGg8PGjclHyU3Nzc3Nzc3Nzc3Nzc3Nzc3Nzc3Nzc3Nzc3Nzc3Nzc3Nzc3Nzc3Nzc3Nzc3Nzc3Nzc3N//AABEIAHUAsAMBIgACEQEDEQH/xAAbAAACAwEBAQAAAAAAAAAAAAAABQMEBgcCAf/EAEAQAAEDAgQDAwkFBQkBAAAAAAEAAgMEEQUSITEGE0EiUWEUIzJCUnGBkcEHFaGxsjNTdNHhFiU0NWJyksLxJP/EABkBAAIDAQAAAAAAAAAAAAAAAAMEAAECBf/EACMRAAMAAgIDAAIDAQAAAAAAAAABAgMRITEEEjJBURMiMyP/2gAMAwEAAhEDEQA/AMuhCFyTpAdiquGve2vqOWTrH096tHYqDCXiPEJ3H939VuOejNNLlluGKaS7n9nXUuX1xhidZnnH9T0CJqkyEgnK3w6qq7mPcGRtIaevUq9Si/ameZalrHXe+7naABOGMdHTMjPpHUpdT4eTURvfETY7nontfDynRNOhLL77o2NLWwdctIrRMB6fLvTCDDxJ2iCbWsEUEGtzqFpcIpQSdAfetqtmnGhfSYAXDM4HfQX+SYf2dkz/AP0gGzDlkHeVoIqfIBYf0Vp8TJYsrr/AougTZjK/B2Q2YQ9wbu463VQ0JY27rOHTwWzmpgxtgbgD1knrI8oJAaR3BZZcmYqqdrb5gTc/JK52ZCCAbLTTAOa8W170ixKMMO9tL2URVIY8MU4jFU8WtI1rgo+LaXnywubYENI1K98NyZmPGfTL6JVvGmF0cRyh2hu0/RW4Tj1Ff5NZfYxGJUb6YQFw0LrfgvKvY8MsVOGuOXmnsncGyohJZJ9Xofx37rYIQhDNghCFCAdiqFMXCult7H1V87FVcNsMRmv7GnzRIW+DF168jCGlJN5NAeiuMhYz0Bb3ry1w7wp4yEzGNSK3mddElO0ulYzvcB+KuYxlNWLKOjA8qgNtngrxWPz1BurvhBPH5ZdouyFo8HcAQ6+h2WXpnG6e4Y8tyjp3ISrTHanaNawXYCNdF4dNl62UMdSY4QQRtslFXWvdLobC+yYdcCyhtjSoqW6m4SeqmDiVXfUOkduo3v01KE6NqNEUxy+iEnxVrDd5NwmVTINBfwSbFHebybBXLM2W+GCC6YaG7Sb9Sm2OtAgieb2v6Q9VJ+GXtbO4hp7QdZNuJZeThkUt8oDhrbqjfg59r+5kuIiTHTE5T5w2eOuiXr7iVWKgxANtZ9/A6L4ks30PYFqAQhCCGBCEKEA7FUKRrHYhKJHW7H1V87FL6cNNfIHG3Y3+KJjW2YyPSGoo432yyW+a9Nw9t9Kgg/7ioczov2gu3o4K3BI0gWN0dTL6YvV0u0WcHopI6+Iune5oN7X0Vt1OXzuLXAm/ejDfOTWadcjtvcqZlbFIb1DIj1zlS1rgN49b2xtFGY9XJlTyhtnX1WTfi72XbzY5W97TdMaDEhMBvpoboNy1yNxarg1zKsOiteyrvs9x0uk76kxsLviqI4lfESOSHjvVzTrgqkpRo20z3k5QbImpZGMuWn4qhQ4xVVIuGxwt6XcPyVt+IOyEGS5O+twtswuSnJGXPAsbpTjEZ0t0NloYXCS1yC7qQqWMMgpjzpiOWLE6bq5YO1sX4LCKZ0FbUztgiLi1kchsZL6LR4zTx1OE5HjMARZZuZtPinktTAHOkEjQQ8Wt7h02XRuHYGy1DGSsaQASL66hGl+yYnnj0qWjlOP04hpqe0ZYRNYi3gUuXSftjoqelwvDHQRNY51WcxHXsOXNugSmafWtDOJtztghCEIKCEIUIB2KpUUL5sQmEbc1mX/FXTsVNwowPxerHdAP1IuNtPgHkSa5PgpaqNukZI9lRvpqhrszGOjPcBdbHyUOVeSmAnYzvcAiadPlgHSif6opcOiZ1Y9kzMpEDjmt4gfVS0+H0EGICeopxUscHNdHIbDXqPH33WqrcMjoKczN9J4yJLDTiZ5HVaqnGg+HGrQnwvhOkZUsmlqWTQRh2WHNy3Hu1AN1FFSvpa50YAt7LTcDU9VrBSeTROcN7d1gquEUjZ6wvf2szt1Kv2WgkYvV7R9qKCV1PHaM9pt9khkwGRzmlxALnkHMQAwD8yurT0zfJ2mwsxttksZQQTF7SAb3uCrmVLKqnSMNjfCIldBPw8XwN5WWZs83re0CL3v3KtDw3WRhmTEGucGjPm1ufC38luJuHg09gdnw0XxtFHSjMdx3lVd6/BUY1+xVh9BNTxB1Q8OdbopJIqaolgZVx5xnzBu97DXT4qeqqdLNCKMwjzsrmggFoJOwO6zPKNVw0UMGoooHwNcCGtcZHC1yB6o962nDYPlLHEbXGnxVnh7Cqeho3VUmVplacubSzT3+J0UOGPZQRmofd0cYu7KEzjnSEfIv2tCD7bP8pwr+MP6HLlw2HuW6+1PiCnxejoIKaGZrY6guzyAC/ZI2+KwqUzvdjOH5BCEIAUEIQoQDsVc4Kbmxqs8IB+pUzsUx4Cbmx2t/hx+oImPsHk6NrFFbWypzNBro7fvG/mnPLswnwSxjM2IRX6yD80wuxTJ8se8WvywU0fgSVn8OLTJfxTvj9hhfRm9g6Mj8Vl6Kez7A7LOXse8b5HmJuLqZzW7EW0VfAZ4aOYCfo3dSvmDoxayQy0lVUV/mJbA7NVa4CN6Z0epxOkc0QxSNe5w6HZZ+ul8jqw9jiSTqO9Z9mE4m6Xs1TIi0a2OZOqOldFGfKXiaT2it8sHwuhtT4i2aO91Srp2EHtKi+ZtOHZTYndK6muLiRe6FXL0GlJLZM52eY2O6r1stUJo3QVcNG1mjnRwM5ju7tEXuleN1c9PhZlgJa57g0PtqB1WUllnl1lke6/eSixOkJZb3R0eNhqMsslRJUm9xJK8vutI7E2R4RIDBM8hhPYFx3LN8OMLsGpTb1FJVY49vOpYm2ZHHy3g9TfcFFj8i2RdGIxfGvvMwRiIsDHl1yd9FCNlRyFsrL+0ryUzfQ5h+QQhCCFBCEKEA7FN/s5ZzMfrh3Uw/UEoOxWh+ymPmcSYgLbUg/WEXF9A8vyb91P5o+5KIIz96wgjTmt/NamqfSU8ThPUQxm2zngH5LOQ1dIcXi5cnM862zYwSTrsmlD30J2/6sc/aXTF+EwVLR+xksfcR/Rc2hkym912rE6ZmJ4bPSTsLGzRlutiWnofgVw6qimw+umo6sZZYnZXePiPBTLHOxjx8muC5V4i6JgIuR4C5Rh+ORQ1bXFvbYdWSaH5KtHOYyHsIzA3BTfB63C6uYQ41Ttezo8tuQhpLQzvbGUnEGHRx8+Nl5HNLSHus1vuIGvxSip4hilDjFG9rhuW9poWi+7+EIHcxtNnAF7O2SbFsYhfmhw6GOCK1g1jRsrRKWkKPvF07BqboZvd536dVUcWw7+k7Zo3KsUrXOOYkZvDYKKUuQTttaJcejEvDzDdudsvo3SLkVVY2GN5j7AysGgWzggY6C0kUcrfZkbdpRh+EYNW4s2kj/u6ul1hFy6KYjcWJ0Pu+SNKTFbVLlF/h8x0mDU0cjHPkaLEN23WarXH72xBoGmbZbuLDpqKn8knjyyNN796xOLDLjVa3KN9VtSkB9mzM4gIm8oRxPa4PNyTcHRClxhuV8Vh630USR8j7HsHwCEIQAwIQhQgHYq5wZVTUuL1/Ie5hkpw0lptpmVM7FWeDonz45URRtu50It80z4q/6oDn+B9U5nElxvdX+EHRxcR0Mklg3OW3PeWkA/NXBw9XPFrRi9tydPwUcuE0VLcVFeGTN17IJykeABXZ/GjnnUsjXMFydbarg/EflVPj2JMr4yZDVSODjoS0nskeGWy7Rw/isWJ0OcPDpGEtk0I1+IG+6ocXcMQY7CHnzdUwWZKBcEdzvBJ5JetBcVKXycVbNG46SgeDtFNluNRfxClxrhqqw+odDPE6N427ne49UnOE1ANhmA8Cl9rpjiVfjlDUFrP2khy/6naLzNVlrctNGXH23CzR/NVoMNmjN7aq7HRTyEAi4U2vwW1T7PGH00srs7znefWWjoaA3Gf4r5htBJGwEgJ3S01RKQIYnuJ2DRdU2RTrs8ckMbZo0V/hXB/L8ajr5mWioXEsJ6vIIA+AN/kmNDw5WT2NW4Qx9WjVxH0WqpKWGkp2wU7AyNuwC3EvtgsmRa0irjjGOw2VzgMzBmabbFc2rsLZVVclSZSyWQdoEXaStpxJiLZB5LE8gNPbI6+CzYILtt/VPROxG1yJt8mI4soqqjhpOc2Iw8yzXsO5sfik61XH2tDRbf4j/qVlVzPLWsmh7x/gEIQlQ4IQhQgHY+5MOCCW4riT2khzKUWI6XeAhCZ8X/VAc/wx458hkJ5jtd9d0EdBp/6hC7hzS5g+JVGF1Taimd4PYdnC+xXWaWXyimilLcvMYHW3tcL6hAzLo3J5qaSnqozHUwslYd2vaCEireC8KqHEwiSmJ/dkEfI3QhLVKfYRVU9Mq/2Co7aVcv8AwapoeCKKNwL6iZ1u4AfzQhY9J/Rv+W/2NKbAMNgAtBnI6yG6ZxxRxNyxsaxvc0WQhbSSMOm+z2l2K1boCyKMayaZr7aoQtx2ZfQhxXCo2QunZI4FouQdQUgc60ZcO5CEzjfAMzXHP+EpPCc/pKzPRCFyvN/1Z0PG+AQhCTDn/9k="/>
          <p:cNvSpPr>
            <a:spLocks noChangeAspect="1" noChangeArrowheads="1"/>
          </p:cNvSpPr>
          <p:nvPr/>
        </p:nvSpPr>
        <p:spPr bwMode="auto">
          <a:xfrm>
            <a:off x="116681" y="457200"/>
            <a:ext cx="1257300" cy="8358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8" name="Picture 7"/>
          <p:cNvPicPr>
            <a:picLocks noChangeAspect="1"/>
          </p:cNvPicPr>
          <p:nvPr/>
        </p:nvPicPr>
        <p:blipFill>
          <a:blip r:embed="rId3"/>
          <a:stretch>
            <a:fillRect/>
          </a:stretch>
        </p:blipFill>
        <p:spPr>
          <a:xfrm>
            <a:off x="4987637" y="887126"/>
            <a:ext cx="4036868" cy="2360033"/>
          </a:xfrm>
          <a:prstGeom prst="rect">
            <a:avLst/>
          </a:prstGeom>
        </p:spPr>
      </p:pic>
      <p:pic>
        <p:nvPicPr>
          <p:cNvPr id="9" name="Picture 8"/>
          <p:cNvPicPr>
            <a:picLocks noChangeAspect="1"/>
          </p:cNvPicPr>
          <p:nvPr/>
        </p:nvPicPr>
        <p:blipFill>
          <a:blip r:embed="rId4"/>
          <a:stretch>
            <a:fillRect/>
          </a:stretch>
        </p:blipFill>
        <p:spPr>
          <a:xfrm>
            <a:off x="1" y="887127"/>
            <a:ext cx="3386152" cy="3456793"/>
          </a:xfrm>
          <a:prstGeom prst="rect">
            <a:avLst/>
          </a:prstGeom>
        </p:spPr>
      </p:pic>
      <p:pic>
        <p:nvPicPr>
          <p:cNvPr id="10" name="Picture 9"/>
          <p:cNvPicPr>
            <a:picLocks noChangeAspect="1"/>
          </p:cNvPicPr>
          <p:nvPr/>
        </p:nvPicPr>
        <p:blipFill>
          <a:blip r:embed="rId5"/>
          <a:stretch>
            <a:fillRect/>
          </a:stretch>
        </p:blipFill>
        <p:spPr>
          <a:xfrm>
            <a:off x="4987637" y="3247159"/>
            <a:ext cx="4036868" cy="2753591"/>
          </a:xfrm>
          <a:prstGeom prst="rect">
            <a:avLst/>
          </a:prstGeom>
        </p:spPr>
      </p:pic>
      <p:sp>
        <p:nvSpPr>
          <p:cNvPr id="11" name="Rectangle 10"/>
          <p:cNvSpPr/>
          <p:nvPr/>
        </p:nvSpPr>
        <p:spPr>
          <a:xfrm>
            <a:off x="0" y="4813051"/>
            <a:ext cx="6277708" cy="300082"/>
          </a:xfrm>
          <a:prstGeom prst="rect">
            <a:avLst/>
          </a:prstGeom>
        </p:spPr>
        <p:txBody>
          <a:bodyPr wrap="square">
            <a:spAutoFit/>
          </a:bodyPr>
          <a:lstStyle/>
          <a:p>
            <a:r>
              <a:rPr lang="en-US" sz="1350" dirty="0">
                <a:solidFill>
                  <a:schemeClr val="accent3"/>
                </a:solidFill>
              </a:rPr>
              <a:t>Adopted from: http://cancer2858.blogspot.com/2012/01/Burkitt-lymphoma.html</a:t>
            </a:r>
          </a:p>
        </p:txBody>
      </p:sp>
    </p:spTree>
    <p:extLst>
      <p:ext uri="{BB962C8B-B14F-4D97-AF65-F5344CB8AC3E}">
        <p14:creationId xmlns:p14="http://schemas.microsoft.com/office/powerpoint/2010/main" val="3178156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57250"/>
            <a:ext cx="9144000" cy="5143500"/>
          </a:xfrm>
          <a:prstGeom prst="rect">
            <a:avLst/>
          </a:prstGeom>
        </p:spPr>
      </p:pic>
      <p:sp>
        <p:nvSpPr>
          <p:cNvPr id="3" name="Rectangle 2"/>
          <p:cNvSpPr/>
          <p:nvPr/>
        </p:nvSpPr>
        <p:spPr>
          <a:xfrm>
            <a:off x="0" y="5516002"/>
            <a:ext cx="9144000" cy="300082"/>
          </a:xfrm>
          <a:prstGeom prst="rect">
            <a:avLst/>
          </a:prstGeom>
        </p:spPr>
        <p:txBody>
          <a:bodyPr wrap="square">
            <a:spAutoFit/>
          </a:bodyPr>
          <a:lstStyle/>
          <a:p>
            <a:r>
              <a:rPr lang="en-US" sz="1350" dirty="0">
                <a:solidFill>
                  <a:schemeClr val="accent3"/>
                </a:solidFill>
                <a:latin typeface="Times New Roman" panose="02020603050405020304" pitchFamily="18" charset="0"/>
                <a:cs typeface="Times New Roman" panose="02020603050405020304" pitchFamily="18" charset="0"/>
              </a:rPr>
              <a:t>					adopted from http://www.ografoundation.org/project/burkitts.html</a:t>
            </a:r>
            <a:endParaRPr lang="en-US" sz="1350" dirty="0">
              <a:solidFill>
                <a:schemeClr val="accent3"/>
              </a:solidFill>
            </a:endParaRPr>
          </a:p>
        </p:txBody>
      </p:sp>
    </p:spTree>
    <p:extLst>
      <p:ext uri="{BB962C8B-B14F-4D97-AF65-F5344CB8AC3E}">
        <p14:creationId xmlns:p14="http://schemas.microsoft.com/office/powerpoint/2010/main" val="1646137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343"/>
            <a:ext cx="9144000" cy="939018"/>
          </a:xfrm>
        </p:spPr>
        <p:txBody>
          <a:bodyPr/>
          <a:lstStyle/>
          <a:p>
            <a:pPr lvl="0" algn="ctr" defTabSz="457200" eaLnBrk="0" hangingPunct="0">
              <a:lnSpc>
                <a:spcPct val="120000"/>
              </a:lnSpc>
              <a:spcBef>
                <a:spcPts val="0"/>
              </a:spcBef>
              <a:defRPr/>
            </a:pPr>
            <a:r>
              <a:rPr lang="en-US" sz="2200" b="1" dirty="0">
                <a:solidFill>
                  <a:prstClr val="black"/>
                </a:solidFill>
                <a:latin typeface="Arial" panose="020B0604020202020204" pitchFamily="34" charset="0"/>
                <a:ea typeface="+mn-ea"/>
                <a:cs typeface="Arial" panose="020B0604020202020204" pitchFamily="34" charset="0"/>
              </a:rPr>
              <a:t>PROBLEM </a:t>
            </a:r>
            <a:r>
              <a:rPr lang="en-US" sz="2200" b="1" dirty="0" smtClean="0">
                <a:solidFill>
                  <a:prstClr val="black"/>
                </a:solidFill>
                <a:latin typeface="Arial" panose="020B0604020202020204" pitchFamily="34" charset="0"/>
                <a:ea typeface="+mn-ea"/>
                <a:cs typeface="Arial" panose="020B0604020202020204" pitchFamily="34" charset="0"/>
              </a:rPr>
              <a:t>STATEMENT</a:t>
            </a:r>
            <a:endParaRPr lang="en-US" b="1" dirty="0"/>
          </a:p>
        </p:txBody>
      </p:sp>
      <p:sp>
        <p:nvSpPr>
          <p:cNvPr id="3" name="Content Placeholder 2"/>
          <p:cNvSpPr>
            <a:spLocks noGrp="1"/>
          </p:cNvSpPr>
          <p:nvPr>
            <p:ph idx="1"/>
          </p:nvPr>
        </p:nvSpPr>
        <p:spPr>
          <a:xfrm>
            <a:off x="284813" y="809469"/>
            <a:ext cx="8230537" cy="4932779"/>
          </a:xfrm>
        </p:spPr>
        <p:txBody>
          <a:bodyPr/>
          <a:lstStyle/>
          <a:p>
            <a:pPr algn="just" defTabSz="457200">
              <a:lnSpc>
                <a:spcPct val="100000"/>
              </a:lnSpc>
              <a:spcBef>
                <a:spcPts val="0"/>
              </a:spcBef>
            </a:pPr>
            <a:r>
              <a:rPr lang="en-US" sz="2200" dirty="0">
                <a:latin typeface="Arial" panose="020B0604020202020204" pitchFamily="34" charset="0"/>
                <a:cs typeface="Arial" panose="020B0604020202020204" pitchFamily="34" charset="0"/>
              </a:rPr>
              <a:t>C</a:t>
            </a:r>
            <a:r>
              <a:rPr lang="en-US" sz="2200" dirty="0" smtClean="0">
                <a:latin typeface="Arial" panose="020B0604020202020204" pitchFamily="34" charset="0"/>
                <a:cs typeface="Arial" panose="020B0604020202020204" pitchFamily="34" charset="0"/>
              </a:rPr>
              <a:t>entral </a:t>
            </a:r>
            <a:r>
              <a:rPr lang="en-US" sz="2200" dirty="0">
                <a:latin typeface="Arial" panose="020B0604020202020204" pitchFamily="34" charset="0"/>
                <a:cs typeface="Arial" panose="020B0604020202020204" pitchFamily="34" charset="0"/>
              </a:rPr>
              <a:t>role of NK cell </a:t>
            </a:r>
            <a:r>
              <a:rPr lang="en-US" sz="2200" dirty="0" smtClean="0">
                <a:latin typeface="Arial" panose="020B0604020202020204" pitchFamily="34" charset="0"/>
                <a:cs typeface="Arial" panose="020B0604020202020204" pitchFamily="34" charset="0"/>
              </a:rPr>
              <a:t>in primary </a:t>
            </a:r>
            <a:r>
              <a:rPr lang="en-US" sz="2200" dirty="0">
                <a:latin typeface="Arial" panose="020B0604020202020204" pitchFamily="34" charset="0"/>
                <a:cs typeface="Arial" panose="020B0604020202020204" pitchFamily="34" charset="0"/>
              </a:rPr>
              <a:t>EBV </a:t>
            </a:r>
            <a:r>
              <a:rPr lang="en-US" sz="2200" dirty="0" smtClean="0">
                <a:latin typeface="Arial" panose="020B0604020202020204" pitchFamily="34" charset="0"/>
                <a:cs typeface="Arial" panose="020B0604020202020204" pitchFamily="34" charset="0"/>
              </a:rPr>
              <a:t>infection control </a:t>
            </a:r>
            <a:r>
              <a:rPr lang="en-US" sz="2200" dirty="0">
                <a:latin typeface="Arial" panose="020B0604020202020204" pitchFamily="34" charset="0"/>
                <a:cs typeface="Arial" panose="020B0604020202020204" pitchFamily="34" charset="0"/>
              </a:rPr>
              <a:t>and  immunomodulatory role of </a:t>
            </a:r>
            <a:r>
              <a:rPr lang="en-US" sz="2200" i="1" dirty="0">
                <a:latin typeface="Arial" panose="020B0604020202020204" pitchFamily="34" charset="0"/>
                <a:cs typeface="Arial" panose="020B0604020202020204" pitchFamily="34" charset="0"/>
              </a:rPr>
              <a:t>P. falciparum</a:t>
            </a:r>
            <a:r>
              <a:rPr lang="en-US" sz="2200" dirty="0">
                <a:latin typeface="Arial" panose="020B0604020202020204" pitchFamily="34" charset="0"/>
                <a:cs typeface="Arial" panose="020B0604020202020204" pitchFamily="34" charset="0"/>
              </a:rPr>
              <a:t> transmission </a:t>
            </a:r>
            <a:r>
              <a:rPr lang="en-US" sz="2200" dirty="0" smtClean="0">
                <a:latin typeface="Arial" panose="020B0604020202020204" pitchFamily="34" charset="0"/>
                <a:cs typeface="Arial" panose="020B0604020202020204" pitchFamily="34" charset="0"/>
              </a:rPr>
              <a:t>in adaptive </a:t>
            </a:r>
            <a:r>
              <a:rPr lang="en-US" sz="2200" dirty="0">
                <a:latin typeface="Arial" panose="020B0604020202020204" pitchFamily="34" charset="0"/>
                <a:cs typeface="Arial" panose="020B0604020202020204" pitchFamily="34" charset="0"/>
              </a:rPr>
              <a:t>immunity </a:t>
            </a:r>
            <a:r>
              <a:rPr lang="en-US" sz="2200" dirty="0" smtClean="0">
                <a:latin typeface="Arial" panose="020B0604020202020204" pitchFamily="34" charset="0"/>
                <a:cs typeface="Arial" panose="020B0604020202020204" pitchFamily="34" charset="0"/>
              </a:rPr>
              <a:t>has well been </a:t>
            </a:r>
            <a:r>
              <a:rPr lang="en-US" sz="2200" dirty="0">
                <a:latin typeface="Arial" panose="020B0604020202020204" pitchFamily="34" charset="0"/>
                <a:cs typeface="Arial" panose="020B0604020202020204" pitchFamily="34" charset="0"/>
              </a:rPr>
              <a:t>studied (</a:t>
            </a:r>
            <a:r>
              <a:rPr lang="en-US" sz="2200" i="1" dirty="0">
                <a:latin typeface="Arial" panose="020B0604020202020204" pitchFamily="34" charset="0"/>
                <a:cs typeface="Arial" panose="020B0604020202020204" pitchFamily="34" charset="0"/>
              </a:rPr>
              <a:t>Williams et al., </a:t>
            </a:r>
            <a:r>
              <a:rPr lang="en-US" sz="2200" i="1" dirty="0" smtClean="0">
                <a:latin typeface="Arial" panose="020B0604020202020204" pitchFamily="34" charset="0"/>
                <a:cs typeface="Arial" panose="020B0604020202020204" pitchFamily="34" charset="0"/>
              </a:rPr>
              <a:t>2005;</a:t>
            </a:r>
            <a:r>
              <a:rPr lang="en-US" sz="2200" i="1" dirty="0">
                <a:latin typeface="Arial" panose="020B0604020202020204" pitchFamily="34" charset="0"/>
                <a:cs typeface="Arial" panose="020B0604020202020204" pitchFamily="34" charset="0"/>
              </a:rPr>
              <a:t> Asito et al., 2008</a:t>
            </a:r>
            <a:r>
              <a:rPr lang="en-US" sz="2200" i="1" dirty="0" smtClean="0">
                <a:latin typeface="Arial" panose="020B0604020202020204" pitchFamily="34" charset="0"/>
                <a:cs typeface="Arial" panose="020B0604020202020204" pitchFamily="34" charset="0"/>
              </a:rPr>
              <a:t>)</a:t>
            </a:r>
          </a:p>
          <a:p>
            <a:pPr marL="0" indent="0" algn="just" defTabSz="457200">
              <a:lnSpc>
                <a:spcPct val="100000"/>
              </a:lnSpc>
              <a:spcBef>
                <a:spcPts val="0"/>
              </a:spcBef>
              <a:buNone/>
            </a:pPr>
            <a:endParaRPr lang="en-US" sz="22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457200">
              <a:lnSpc>
                <a:spcPct val="100000"/>
              </a:lnSpc>
              <a:spcBef>
                <a:spcPts val="0"/>
              </a:spcBef>
            </a:pPr>
            <a:r>
              <a:rPr lang="en-US" sz="2200" dirty="0" smtClean="0">
                <a:solidFill>
                  <a:prstClr val="black"/>
                </a:solidFill>
                <a:latin typeface="Arial" panose="020B0604020202020204" pitchFamily="34" charset="0"/>
                <a:ea typeface="Calibri" panose="020F0502020204030204" pitchFamily="34" charset="0"/>
                <a:cs typeface="Arial" panose="020B0604020202020204" pitchFamily="34" charset="0"/>
              </a:rPr>
              <a:t>However, role </a:t>
            </a:r>
            <a:r>
              <a:rPr lang="en-US" sz="2200" dirty="0">
                <a:solidFill>
                  <a:prstClr val="black"/>
                </a:solidFill>
                <a:latin typeface="Arial" panose="020B0604020202020204" pitchFamily="34" charset="0"/>
                <a:ea typeface="Calibri" panose="020F0502020204030204" pitchFamily="34" charset="0"/>
                <a:cs typeface="Arial" panose="020B0604020202020204" pitchFamily="34" charset="0"/>
              </a:rPr>
              <a:t>of </a:t>
            </a:r>
            <a:r>
              <a:rPr lang="en-US" sz="2200" i="1" dirty="0">
                <a:solidFill>
                  <a:prstClr val="black"/>
                </a:solidFill>
                <a:latin typeface="Arial" panose="020B0604020202020204" pitchFamily="34" charset="0"/>
                <a:ea typeface="Calibri" panose="020F0502020204030204" pitchFamily="34" charset="0"/>
                <a:cs typeface="Arial" panose="020B0604020202020204" pitchFamily="34" charset="0"/>
              </a:rPr>
              <a:t>P. falciparum </a:t>
            </a:r>
            <a:r>
              <a:rPr lang="en-US" sz="2200" dirty="0">
                <a:solidFill>
                  <a:prstClr val="black"/>
                </a:solidFill>
                <a:latin typeface="Arial" panose="020B0604020202020204" pitchFamily="34" charset="0"/>
                <a:ea typeface="Calibri" panose="020F0502020204030204" pitchFamily="34" charset="0"/>
                <a:cs typeface="Arial" panose="020B0604020202020204" pitchFamily="34" charset="0"/>
              </a:rPr>
              <a:t>transmission on NK </a:t>
            </a:r>
            <a:r>
              <a:rPr lang="en-US" sz="2200" dirty="0" smtClean="0">
                <a:solidFill>
                  <a:prstClr val="black"/>
                </a:solidFill>
                <a:latin typeface="Arial" panose="020B0604020202020204" pitchFamily="34" charset="0"/>
                <a:ea typeface="Calibri" panose="020F0502020204030204" pitchFamily="34" charset="0"/>
                <a:cs typeface="Arial" panose="020B0604020202020204" pitchFamily="34" charset="0"/>
              </a:rPr>
              <a:t>cells(innate immunity) </a:t>
            </a:r>
            <a:r>
              <a:rPr lang="en-US" sz="2200" dirty="0">
                <a:solidFill>
                  <a:prstClr val="black"/>
                </a:solidFill>
                <a:latin typeface="Arial" panose="020B0604020202020204" pitchFamily="34" charset="0"/>
                <a:ea typeface="Calibri" panose="020F0502020204030204" pitchFamily="34" charset="0"/>
                <a:cs typeface="Arial" panose="020B0604020202020204" pitchFamily="34" charset="0"/>
              </a:rPr>
              <a:t>activities </a:t>
            </a:r>
            <a:r>
              <a:rPr lang="en-US" sz="2200" dirty="0" smtClean="0">
                <a:solidFill>
                  <a:prstClr val="black"/>
                </a:solidFill>
                <a:latin typeface="Arial" panose="020B0604020202020204" pitchFamily="34" charset="0"/>
                <a:ea typeface="Calibri" panose="020F0502020204030204" pitchFamily="34" charset="0"/>
                <a:cs typeface="Arial" panose="020B0604020202020204" pitchFamily="34" charset="0"/>
              </a:rPr>
              <a:t>on EBV has not been determined</a:t>
            </a:r>
            <a:r>
              <a:rPr lang="en-US" sz="18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1800" dirty="0">
              <a:solidFill>
                <a:prstClr val="black"/>
              </a:solidFill>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CBA85EB4-A1FA-6249-828E-DBD87EFB4D42}" type="slidenum">
              <a:rPr lang="en-US" smtClean="0"/>
              <a:t>8</a:t>
            </a:fld>
            <a:endParaRPr lang="en-US"/>
          </a:p>
        </p:txBody>
      </p:sp>
    </p:spTree>
    <p:extLst>
      <p:ext uri="{BB962C8B-B14F-4D97-AF65-F5344CB8AC3E}">
        <p14:creationId xmlns:p14="http://schemas.microsoft.com/office/powerpoint/2010/main" val="90692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9567"/>
          </a:xfrm>
        </p:spPr>
        <p:txBody>
          <a:bodyPr>
            <a:normAutofit/>
          </a:bodyPr>
          <a:lstStyle/>
          <a:p>
            <a:pPr algn="ctr"/>
            <a:r>
              <a:rPr lang="en-US" sz="2200" b="1" dirty="0" smtClean="0">
                <a:latin typeface="Arial" panose="020B0604020202020204" pitchFamily="34" charset="0"/>
                <a:cs typeface="Arial" panose="020B0604020202020204" pitchFamily="34" charset="0"/>
              </a:rPr>
              <a:t>OBJECTIVES OF THE STUDY</a:t>
            </a:r>
            <a:endParaRPr lang="en-US" sz="2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99804" y="659567"/>
            <a:ext cx="8454452" cy="5861155"/>
          </a:xfrm>
        </p:spPr>
        <p:txBody>
          <a:bodyPr>
            <a:normAutofit lnSpcReduction="10000"/>
          </a:bodyPr>
          <a:lstStyle/>
          <a:p>
            <a:pPr marL="0" indent="0">
              <a:buNone/>
            </a:pPr>
            <a:r>
              <a:rPr lang="en-US" sz="2200" b="1" dirty="0" smtClean="0">
                <a:latin typeface="Arial" panose="020B0604020202020204" pitchFamily="34" charset="0"/>
                <a:cs typeface="Arial" panose="020B0604020202020204" pitchFamily="34" charset="0"/>
              </a:rPr>
              <a:t>Main Objective</a:t>
            </a:r>
          </a:p>
          <a:p>
            <a:pPr marL="0" lvl="0" indent="0" algn="just" defTabSz="457200">
              <a:lnSpc>
                <a:spcPct val="100000"/>
              </a:lnSpc>
              <a:spcBef>
                <a:spcPts val="0"/>
              </a:spcBef>
              <a:buNone/>
            </a:pPr>
            <a:r>
              <a:rPr lang="x-none" sz="2200" dirty="0" smtClean="0">
                <a:solidFill>
                  <a:prstClr val="black"/>
                </a:solidFill>
                <a:latin typeface="Arial" panose="020B0604020202020204" pitchFamily="34" charset="0"/>
                <a:cs typeface="Arial" panose="020B0604020202020204" pitchFamily="34" charset="0"/>
              </a:rPr>
              <a:t>To</a:t>
            </a:r>
            <a:r>
              <a:rPr lang="en-US" sz="2200" dirty="0" smtClean="0">
                <a:solidFill>
                  <a:prstClr val="black"/>
                </a:solidFill>
                <a:latin typeface="Arial" panose="020B0604020202020204" pitchFamily="34" charset="0"/>
                <a:cs typeface="Arial" panose="020B0604020202020204" pitchFamily="34" charset="0"/>
              </a:rPr>
              <a:t> study</a:t>
            </a:r>
            <a:r>
              <a:rPr lang="x-none" sz="2200" dirty="0" smtClean="0">
                <a:solidFill>
                  <a:prstClr val="black"/>
                </a:solidFill>
                <a:latin typeface="Arial" panose="020B0604020202020204" pitchFamily="34" charset="0"/>
                <a:cs typeface="Arial" panose="020B0604020202020204" pitchFamily="34" charset="0"/>
              </a:rPr>
              <a:t> </a:t>
            </a:r>
            <a:r>
              <a:rPr lang="x-none" sz="2200" dirty="0">
                <a:solidFill>
                  <a:prstClr val="black"/>
                </a:solidFill>
                <a:latin typeface="Arial" panose="020B0604020202020204" pitchFamily="34" charset="0"/>
                <a:cs typeface="Arial" panose="020B0604020202020204" pitchFamily="34" charset="0"/>
              </a:rPr>
              <a:t>the </a:t>
            </a:r>
            <a:r>
              <a:rPr lang="en-US" sz="2200" dirty="0">
                <a:solidFill>
                  <a:prstClr val="black"/>
                </a:solidFill>
                <a:latin typeface="Arial" panose="020B0604020202020204" pitchFamily="34" charset="0"/>
                <a:cs typeface="Arial" panose="020B0604020202020204" pitchFamily="34" charset="0"/>
              </a:rPr>
              <a:t>association between </a:t>
            </a:r>
            <a:r>
              <a:rPr lang="x-none" sz="2200" i="1" dirty="0">
                <a:solidFill>
                  <a:prstClr val="black"/>
                </a:solidFill>
                <a:latin typeface="Arial" panose="020B0604020202020204" pitchFamily="34" charset="0"/>
                <a:cs typeface="Arial" panose="020B0604020202020204" pitchFamily="34" charset="0"/>
              </a:rPr>
              <a:t>Plasmodium falciparum</a:t>
            </a:r>
            <a:r>
              <a:rPr lang="x-none" sz="2200" dirty="0">
                <a:solidFill>
                  <a:prstClr val="black"/>
                </a:solidFill>
                <a:latin typeface="Arial" panose="020B0604020202020204" pitchFamily="34" charset="0"/>
                <a:cs typeface="Arial" panose="020B0604020202020204" pitchFamily="34" charset="0"/>
              </a:rPr>
              <a:t> malaria transmission and Natural Killer cell function in the etiology of endemic Burkitt lymphoma in children from western Kenya</a:t>
            </a:r>
            <a:r>
              <a:rPr lang="en-US" sz="2200" dirty="0">
                <a:solidFill>
                  <a:prstClr val="black"/>
                </a:solidFill>
                <a:latin typeface="Arial" panose="020B0604020202020204" pitchFamily="34" charset="0"/>
                <a:cs typeface="Arial" panose="020B0604020202020204" pitchFamily="34" charset="0"/>
              </a:rPr>
              <a:t>.</a:t>
            </a:r>
          </a:p>
          <a:p>
            <a:endParaRPr lang="en-US" sz="2200" dirty="0"/>
          </a:p>
          <a:p>
            <a:pPr marL="0" indent="0">
              <a:buNone/>
            </a:pPr>
            <a:r>
              <a:rPr lang="en-US" sz="2200" b="1" dirty="0" smtClean="0">
                <a:latin typeface="Arial" panose="020B0604020202020204" pitchFamily="34" charset="0"/>
                <a:cs typeface="Arial" panose="020B0604020202020204" pitchFamily="34" charset="0"/>
              </a:rPr>
              <a:t>Specific Objectives</a:t>
            </a:r>
          </a:p>
          <a:p>
            <a:pPr marL="457200" lvl="0" indent="-457200" algn="just">
              <a:buFont typeface="+mj-lt"/>
              <a:buAutoNum type="arabicPeriod"/>
            </a:pPr>
            <a:r>
              <a:rPr lang="en-US" sz="2200" dirty="0">
                <a:latin typeface="Arial" panose="020B0604020202020204" pitchFamily="34" charset="0"/>
                <a:cs typeface="Arial" panose="020B0604020202020204" pitchFamily="34" charset="0"/>
              </a:rPr>
              <a:t>To determine the frequencies of EBNA1-specific NK cell function (IFN-</a:t>
            </a:r>
            <a:r>
              <a:rPr lang="el-GR" sz="2200" dirty="0">
                <a:latin typeface="Arial" panose="020B0604020202020204" pitchFamily="34" charset="0"/>
                <a:cs typeface="Arial" panose="020B0604020202020204" pitchFamily="34" charset="0"/>
              </a:rPr>
              <a:t>γ, Granzyme B, PD-1 and CD107a)</a:t>
            </a:r>
            <a:r>
              <a:rPr lang="en-US" sz="2200" dirty="0">
                <a:latin typeface="Arial" panose="020B0604020202020204" pitchFamily="34" charset="0"/>
                <a:cs typeface="Arial" panose="020B0604020202020204" pitchFamily="34" charset="0"/>
              </a:rPr>
              <a:t> due to </a:t>
            </a:r>
            <a:r>
              <a:rPr lang="en-US" sz="2200" i="1" dirty="0">
                <a:latin typeface="Arial" panose="020B0604020202020204" pitchFamily="34" charset="0"/>
                <a:cs typeface="Arial" panose="020B0604020202020204" pitchFamily="34" charset="0"/>
              </a:rPr>
              <a:t>P.  falciparum</a:t>
            </a:r>
            <a:r>
              <a:rPr lang="en-US" sz="2200" dirty="0">
                <a:latin typeface="Arial" panose="020B0604020202020204" pitchFamily="34" charset="0"/>
                <a:cs typeface="Arial" panose="020B0604020202020204" pitchFamily="34" charset="0"/>
              </a:rPr>
              <a:t> transmission patterns in holoendemic and hypoendemic regions of western </a:t>
            </a:r>
            <a:r>
              <a:rPr lang="en-US" sz="2200" dirty="0" smtClean="0">
                <a:latin typeface="Arial" panose="020B0604020202020204" pitchFamily="34" charset="0"/>
                <a:cs typeface="Arial" panose="020B0604020202020204" pitchFamily="34" charset="0"/>
              </a:rPr>
              <a:t>Kenya.</a:t>
            </a:r>
          </a:p>
          <a:p>
            <a:pPr marL="457200" lvl="0" indent="-457200" algn="just">
              <a:buFont typeface="+mj-lt"/>
              <a:buAutoNum type="arabicPeriod"/>
            </a:pPr>
            <a:endParaRPr lang="en-US" sz="2200" dirty="0">
              <a:latin typeface="Arial" panose="020B0604020202020204" pitchFamily="34" charset="0"/>
              <a:cs typeface="Arial" panose="020B0604020202020204" pitchFamily="34" charset="0"/>
            </a:endParaRPr>
          </a:p>
          <a:p>
            <a:pPr marL="457200" lvl="0" indent="-457200" algn="just">
              <a:buFont typeface="+mj-lt"/>
              <a:buAutoNum type="arabicPeriod"/>
            </a:pPr>
            <a:r>
              <a:rPr lang="en-US" sz="2200" dirty="0" smtClean="0">
                <a:latin typeface="Arial" panose="020B0604020202020204" pitchFamily="34" charset="0"/>
                <a:cs typeface="Arial" panose="020B0604020202020204" pitchFamily="34" charset="0"/>
              </a:rPr>
              <a:t>To </a:t>
            </a:r>
            <a:r>
              <a:rPr lang="en-US" sz="2200" dirty="0">
                <a:latin typeface="Arial" panose="020B0604020202020204" pitchFamily="34" charset="0"/>
                <a:cs typeface="Arial" panose="020B0604020202020204" pitchFamily="34" charset="0"/>
              </a:rPr>
              <a:t>determine the differences in EBV viral loads due to </a:t>
            </a:r>
            <a:r>
              <a:rPr lang="en-US" sz="2200" i="1" dirty="0">
                <a:latin typeface="Arial" panose="020B0604020202020204" pitchFamily="34" charset="0"/>
                <a:cs typeface="Arial" panose="020B0604020202020204" pitchFamily="34" charset="0"/>
              </a:rPr>
              <a:t>P.  falciparum</a:t>
            </a:r>
            <a:r>
              <a:rPr lang="en-US" sz="2200" dirty="0">
                <a:latin typeface="Arial" panose="020B0604020202020204" pitchFamily="34" charset="0"/>
                <a:cs typeface="Arial" panose="020B0604020202020204" pitchFamily="34" charset="0"/>
              </a:rPr>
              <a:t> transmission patterns in malaria holoendemic and hypoendemic regions of western Kenya. </a:t>
            </a:r>
            <a:endParaRPr lang="en-US" sz="2200" dirty="0" smtClean="0">
              <a:latin typeface="Arial" panose="020B0604020202020204" pitchFamily="34" charset="0"/>
              <a:cs typeface="Arial" panose="020B0604020202020204" pitchFamily="34" charset="0"/>
            </a:endParaRPr>
          </a:p>
          <a:p>
            <a:pPr marL="457200" lvl="0" indent="-457200" algn="just">
              <a:buFont typeface="+mj-lt"/>
              <a:buAutoNum type="arabicPeriod"/>
            </a:pPr>
            <a:endParaRPr lang="en-US" sz="2200" dirty="0">
              <a:latin typeface="Arial" panose="020B0604020202020204" pitchFamily="34" charset="0"/>
              <a:cs typeface="Arial" panose="020B0604020202020204" pitchFamily="34" charset="0"/>
            </a:endParaRPr>
          </a:p>
          <a:p>
            <a:pPr marL="457200" lvl="0" indent="-457200" algn="just">
              <a:buFont typeface="+mj-lt"/>
              <a:buAutoNum type="arabicPeriod"/>
            </a:pPr>
            <a:r>
              <a:rPr lang="en-US" sz="2200" dirty="0" smtClean="0">
                <a:latin typeface="Arial" panose="020B0604020202020204" pitchFamily="34" charset="0"/>
                <a:cs typeface="Arial" panose="020B0604020202020204" pitchFamily="34" charset="0"/>
              </a:rPr>
              <a:t>To </a:t>
            </a:r>
            <a:r>
              <a:rPr lang="en-US" sz="2200" dirty="0">
                <a:latin typeface="Arial" panose="020B0604020202020204" pitchFamily="34" charset="0"/>
                <a:cs typeface="Arial" panose="020B0604020202020204" pitchFamily="34" charset="0"/>
              </a:rPr>
              <a:t>determine the correlation between NK cell functional capacity and EBV viral loads </a:t>
            </a:r>
            <a:r>
              <a:rPr lang="en-US" sz="2200" dirty="0" smtClean="0">
                <a:latin typeface="Arial" panose="020B0604020202020204" pitchFamily="34" charset="0"/>
                <a:cs typeface="Arial" panose="020B0604020202020204" pitchFamily="34" charset="0"/>
              </a:rPr>
              <a:t>in holoendemic and hypoendemic regions </a:t>
            </a:r>
            <a:r>
              <a:rPr lang="en-US" sz="2200" dirty="0">
                <a:latin typeface="Arial" panose="020B0604020202020204" pitchFamily="34" charset="0"/>
                <a:cs typeface="Arial" panose="020B0604020202020204" pitchFamily="34" charset="0"/>
              </a:rPr>
              <a:t>of western Kenya.</a:t>
            </a:r>
          </a:p>
          <a:p>
            <a:endParaRPr lang="en-US" dirty="0"/>
          </a:p>
        </p:txBody>
      </p:sp>
      <p:sp>
        <p:nvSpPr>
          <p:cNvPr id="4" name="Slide Number Placeholder 3"/>
          <p:cNvSpPr>
            <a:spLocks noGrp="1"/>
          </p:cNvSpPr>
          <p:nvPr>
            <p:ph type="sldNum" sz="quarter" idx="12"/>
          </p:nvPr>
        </p:nvSpPr>
        <p:spPr/>
        <p:txBody>
          <a:bodyPr/>
          <a:lstStyle/>
          <a:p>
            <a:fld id="{CBA85EB4-A1FA-6249-828E-DBD87EFB4D42}" type="slidenum">
              <a:rPr lang="en-US" smtClean="0"/>
              <a:t>9</a:t>
            </a:fld>
            <a:endParaRPr lang="en-US"/>
          </a:p>
        </p:txBody>
      </p:sp>
    </p:spTree>
    <p:extLst>
      <p:ext uri="{BB962C8B-B14F-4D97-AF65-F5344CB8AC3E}">
        <p14:creationId xmlns:p14="http://schemas.microsoft.com/office/powerpoint/2010/main" val="1124919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54070</TotalTime>
  <Words>4127</Words>
  <Application>Microsoft Office PowerPoint</Application>
  <PresentationFormat>On-screen Show (4:3)</PresentationFormat>
  <Paragraphs>384</Paragraphs>
  <Slides>33</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Calibri Light</vt:lpstr>
      <vt:lpstr>Chiller</vt:lpstr>
      <vt:lpstr>FangSong</vt:lpstr>
      <vt:lpstr>Symbol</vt:lpstr>
      <vt:lpstr>Times New Roman</vt:lpstr>
      <vt:lpstr>Office Theme</vt:lpstr>
      <vt:lpstr>PowerPoint Presentation</vt:lpstr>
      <vt:lpstr>INTRODUCTION</vt:lpstr>
      <vt:lpstr>PowerPoint Presentation</vt:lpstr>
      <vt:lpstr>Signs and symptoms </vt:lpstr>
      <vt:lpstr>PowerPoint Presentation</vt:lpstr>
      <vt:lpstr>PowerPoint Presentation</vt:lpstr>
      <vt:lpstr>PowerPoint Presentation</vt:lpstr>
      <vt:lpstr>PROBLEM STATEMENT</vt:lpstr>
      <vt:lpstr>OBJECTIVES OF THE STUDY</vt:lpstr>
      <vt:lpstr>RESEARCH QUESTIONS</vt:lpstr>
      <vt:lpstr>PowerPoint Presentation</vt:lpstr>
      <vt:lpstr>MATERIALS AND METHODS</vt:lpstr>
      <vt:lpstr>MATERIALS AND METHODS</vt:lpstr>
      <vt:lpstr>PowerPoint Presentation</vt:lpstr>
      <vt:lpstr>PowerPoint Presentation</vt:lpstr>
      <vt:lpstr>PowerPoint Presentation</vt:lpstr>
      <vt:lpstr>MATERIALS AND METHODS</vt:lpstr>
      <vt:lpstr>RESULTS </vt:lpstr>
      <vt:lpstr>PowerPoint Presentation</vt:lpstr>
      <vt:lpstr>RESULTS</vt:lpstr>
      <vt:lpstr>RESULTS</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 RECOMMENDATIONS FROM THE CURRENT STUDY </vt:lpstr>
      <vt:lpstr>PowerPoint Presentation</vt:lpstr>
      <vt:lpstr>PowerPoint Presentation</vt:lpstr>
    </vt:vector>
  </TitlesOfParts>
  <Company>University of Massachusetts Medical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Mulama</dc:creator>
  <cp:lastModifiedBy>Prof John Obiri</cp:lastModifiedBy>
  <cp:revision>492</cp:revision>
  <cp:lastPrinted>2013-05-02T18:10:05Z</cp:lastPrinted>
  <dcterms:created xsi:type="dcterms:W3CDTF">2012-07-25T14:12:44Z</dcterms:created>
  <dcterms:modified xsi:type="dcterms:W3CDTF">2018-04-10T11:57:22Z</dcterms:modified>
</cp:coreProperties>
</file>