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3"/>
  </p:notesMasterIdLst>
  <p:sldIdLst>
    <p:sldId id="256" r:id="rId2"/>
    <p:sldId id="258" r:id="rId3"/>
    <p:sldId id="259" r:id="rId4"/>
    <p:sldId id="275" r:id="rId5"/>
    <p:sldId id="260" r:id="rId6"/>
    <p:sldId id="279" r:id="rId7"/>
    <p:sldId id="278" r:id="rId8"/>
    <p:sldId id="277" r:id="rId9"/>
    <p:sldId id="276" r:id="rId10"/>
    <p:sldId id="262" r:id="rId11"/>
    <p:sldId id="272" r:id="rId12"/>
    <p:sldId id="273" r:id="rId13"/>
    <p:sldId id="274" r:id="rId14"/>
    <p:sldId id="263" r:id="rId15"/>
    <p:sldId id="264" r:id="rId16"/>
    <p:sldId id="265" r:id="rId17"/>
    <p:sldId id="266" r:id="rId18"/>
    <p:sldId id="267" r:id="rId19"/>
    <p:sldId id="269" r:id="rId20"/>
    <p:sldId id="270" r:id="rId21"/>
    <p:sldId id="27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7FE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24" autoAdjust="0"/>
  </p:normalViewPr>
  <p:slideViewPr>
    <p:cSldViewPr>
      <p:cViewPr varScale="1">
        <p:scale>
          <a:sx n="74" d="100"/>
          <a:sy n="74" d="100"/>
        </p:scale>
        <p:origin x="126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8436DF-DD33-4D60-8A90-F80363F8790C}" type="datetimeFigureOut">
              <a:rPr lang="en-US" smtClean="0"/>
              <a:pPr/>
              <a:t>08-Mar-18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CC2D2C-752F-4922-9380-DE0C5C90626D}" type="slidenum">
              <a:rPr lang="en-US" smtClean="0"/>
              <a:pPr/>
              <a:t>‹#›</a:t>
            </a:fld>
            <a:endParaRPr lang="en-US"/>
          </a:p>
        </p:txBody>
      </p:sp>
    </p:spTree>
    <p:extLst>
      <p:ext uri="{BB962C8B-B14F-4D97-AF65-F5344CB8AC3E}">
        <p14:creationId xmlns:p14="http://schemas.microsoft.com/office/powerpoint/2010/main" val="590286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2CC2D2C-752F-4922-9380-DE0C5C90626D}" type="slidenum">
              <a:rPr lang="en-US" smtClean="0"/>
              <a:pPr/>
              <a:t>1</a:t>
            </a:fld>
            <a:endParaRPr lang="en-US" dirty="0"/>
          </a:p>
        </p:txBody>
      </p:sp>
    </p:spTree>
    <p:extLst>
      <p:ext uri="{BB962C8B-B14F-4D97-AF65-F5344CB8AC3E}">
        <p14:creationId xmlns:p14="http://schemas.microsoft.com/office/powerpoint/2010/main" val="2269780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r>
              <a:rPr lang="en-US" smtClean="0"/>
              <a:t>Friday, January 26,2018</a:t>
            </a:r>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C086DBC9-78DA-4DAE-AAE2-266792C6098D}"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Friday, January 26,2018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Friday, January 26,2018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US" smtClean="0"/>
              <a:t>Friday, January 26,2018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r>
              <a:rPr lang="en-US" smtClean="0"/>
              <a:t>Friday, January 26,2018</a:t>
            </a:r>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86DBC9-78DA-4DAE-AAE2-266792C6098D}"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Friday, January 26,2018</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US" smtClean="0"/>
              <a:t>Friday, January 26,2018</a:t>
            </a:r>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r>
              <a:rPr lang="en-US" smtClean="0"/>
              <a:t>Friday, January 26,2018</a:t>
            </a:r>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r>
              <a:rPr lang="en-US" smtClean="0"/>
              <a:t>Friday, January 26,2018</a:t>
            </a:r>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086DBC9-78DA-4DAE-AAE2-266792C6098D}"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US" smtClean="0"/>
              <a:t>Friday, January 26,2018</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86DBC9-78DA-4DAE-AAE2-266792C6098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r>
              <a:rPr lang="en-US" smtClean="0"/>
              <a:t>Friday, January 26,2018</a:t>
            </a:r>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86DBC9-78DA-4DAE-AAE2-266792C6098D}"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3000" r="79000" b="62000"/>
          </a:stretch>
        </a:blipFill>
        <a:effectLst/>
      </p:bgPr>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r>
              <a:rPr lang="en-US" smtClean="0"/>
              <a:t>Friday, January 26,2018</a:t>
            </a:r>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086DBC9-78DA-4DAE-AAE2-266792C6098D}"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itle 4"/>
          <p:cNvSpPr>
            <a:spLocks noGrp="1"/>
          </p:cNvSpPr>
          <p:nvPr>
            <p:ph type="ctrTitle"/>
          </p:nvPr>
        </p:nvSpPr>
        <p:spPr>
          <a:xfrm>
            <a:off x="1447800" y="987318"/>
            <a:ext cx="7406640" cy="460482"/>
          </a:xfrm>
        </p:spPr>
        <p:txBody>
          <a:bodyPr>
            <a:noAutofit/>
          </a:bodyPr>
          <a:lstStyle/>
          <a:p>
            <a:pPr algn="ctr"/>
            <a:r>
              <a:rPr lang="en-US" sz="2800" b="1" dirty="0" smtClean="0">
                <a:solidFill>
                  <a:srgbClr val="002060"/>
                </a:solidFill>
                <a:latin typeface="Arial" pitchFamily="34" charset="0"/>
                <a:cs typeface="Arial" pitchFamily="34" charset="0"/>
              </a:rPr>
              <a:t>MASINDE MULIRO UNIVERSITY OF SCIENCE AND TECHNOLOGY</a:t>
            </a:r>
            <a:endParaRPr lang="en-US" sz="2800" b="1" dirty="0">
              <a:solidFill>
                <a:srgbClr val="002060"/>
              </a:solidFill>
              <a:latin typeface="Arial" pitchFamily="34" charset="0"/>
              <a:cs typeface="Arial" pitchFamily="34" charset="0"/>
            </a:endParaRPr>
          </a:p>
        </p:txBody>
      </p:sp>
      <p:sp>
        <p:nvSpPr>
          <p:cNvPr id="3" name="Title 4"/>
          <p:cNvSpPr txBox="1">
            <a:spLocks/>
          </p:cNvSpPr>
          <p:nvPr/>
        </p:nvSpPr>
        <p:spPr>
          <a:xfrm>
            <a:off x="1295400" y="1828800"/>
            <a:ext cx="7406640" cy="1679682"/>
          </a:xfrm>
          <a:prstGeom prst="rect">
            <a:avLst/>
          </a:prstGeom>
        </p:spPr>
        <p:txBody>
          <a:bodyPr anchor="b">
            <a:noAutofit/>
          </a:bodyPr>
          <a:lstStyle/>
          <a:p>
            <a:pPr lvl="0" algn="ctr">
              <a:spcBef>
                <a:spcPct val="0"/>
              </a:spcBef>
              <a:defRPr/>
            </a:pPr>
            <a:endParaRPr lang="en-US" sz="3600" dirty="0" smtClean="0">
              <a:solidFill>
                <a:prstClr val="black"/>
              </a:solidFill>
              <a:latin typeface="Times New Roman" pitchFamily="18" charset="0"/>
              <a:ea typeface="+mj-ea"/>
              <a:cs typeface="Times New Roman" pitchFamily="18" charset="0"/>
            </a:endParaRPr>
          </a:p>
          <a:p>
            <a:pPr lvl="0" algn="ctr">
              <a:spcBef>
                <a:spcPct val="0"/>
              </a:spcBef>
              <a:defRPr/>
            </a:pPr>
            <a:endParaRPr lang="en-US" sz="3600" dirty="0">
              <a:solidFill>
                <a:prstClr val="black"/>
              </a:solidFill>
              <a:latin typeface="Times New Roman" pitchFamily="18" charset="0"/>
              <a:ea typeface="+mj-ea"/>
              <a:cs typeface="Times New Roman" pitchFamily="18" charset="0"/>
            </a:endParaRPr>
          </a:p>
          <a:p>
            <a:pPr lvl="0" algn="ctr">
              <a:spcBef>
                <a:spcPct val="0"/>
              </a:spcBef>
              <a:defRPr/>
            </a:pPr>
            <a:endParaRPr lang="en-US" sz="3600" dirty="0" smtClean="0">
              <a:solidFill>
                <a:prstClr val="black"/>
              </a:solidFill>
              <a:latin typeface="Times New Roman" pitchFamily="18" charset="0"/>
              <a:ea typeface="+mj-ea"/>
              <a:cs typeface="Times New Roman" pitchFamily="18" charset="0"/>
            </a:endParaRPr>
          </a:p>
          <a:p>
            <a:pPr lvl="0" algn="ctr">
              <a:spcBef>
                <a:spcPct val="0"/>
              </a:spcBef>
              <a:defRPr/>
            </a:pPr>
            <a:endParaRPr lang="en-US" sz="3600" dirty="0">
              <a:solidFill>
                <a:prstClr val="black"/>
              </a:solidFill>
              <a:latin typeface="Times New Roman" pitchFamily="18" charset="0"/>
              <a:ea typeface="+mj-ea"/>
              <a:cs typeface="Times New Roman" pitchFamily="18" charset="0"/>
            </a:endParaRPr>
          </a:p>
          <a:p>
            <a:pPr lvl="0" algn="ctr">
              <a:spcBef>
                <a:spcPct val="0"/>
              </a:spcBef>
              <a:defRPr/>
            </a:pPr>
            <a:endParaRPr lang="en-US" sz="3600" dirty="0" smtClean="0">
              <a:solidFill>
                <a:prstClr val="black"/>
              </a:solidFill>
              <a:latin typeface="Times New Roman" pitchFamily="18" charset="0"/>
              <a:ea typeface="+mj-ea"/>
              <a:cs typeface="Times New Roman" pitchFamily="18" charset="0"/>
            </a:endParaRPr>
          </a:p>
          <a:p>
            <a:pPr lvl="0" algn="ctr">
              <a:spcBef>
                <a:spcPct val="0"/>
              </a:spcBef>
              <a:defRPr/>
            </a:pPr>
            <a:endParaRPr lang="en-US" sz="3600" dirty="0">
              <a:solidFill>
                <a:prstClr val="black"/>
              </a:solidFill>
              <a:latin typeface="Times New Roman" pitchFamily="18" charset="0"/>
              <a:ea typeface="+mj-ea"/>
              <a:cs typeface="Times New Roman" pitchFamily="18" charset="0"/>
            </a:endParaRPr>
          </a:p>
          <a:p>
            <a:pPr lvl="0" algn="ctr">
              <a:spcBef>
                <a:spcPct val="0"/>
              </a:spcBef>
              <a:defRPr/>
            </a:pPr>
            <a:endParaRPr lang="en-US" sz="3600" dirty="0" smtClean="0">
              <a:solidFill>
                <a:prstClr val="black"/>
              </a:solidFill>
              <a:latin typeface="Times New Roman" pitchFamily="18" charset="0"/>
              <a:ea typeface="+mj-ea"/>
              <a:cs typeface="Times New Roman" pitchFamily="18" charset="0"/>
            </a:endParaRPr>
          </a:p>
          <a:p>
            <a:pPr lvl="0" algn="ctr">
              <a:spcBef>
                <a:spcPct val="0"/>
              </a:spcBef>
              <a:defRPr/>
            </a:pPr>
            <a:r>
              <a:rPr lang="en-US" sz="3200" dirty="0" smtClean="0">
                <a:solidFill>
                  <a:prstClr val="black"/>
                </a:solidFill>
                <a:latin typeface="Times New Roman" pitchFamily="18" charset="0"/>
                <a:ea typeface="+mj-ea"/>
                <a:cs typeface="Times New Roman" pitchFamily="18" charset="0"/>
              </a:rPr>
              <a:t>PRIVATE </a:t>
            </a:r>
            <a:r>
              <a:rPr lang="en-US" sz="3200" dirty="0">
                <a:solidFill>
                  <a:prstClr val="black"/>
                </a:solidFill>
                <a:latin typeface="Times New Roman" pitchFamily="18" charset="0"/>
                <a:ea typeface="+mj-ea"/>
                <a:cs typeface="Times New Roman" pitchFamily="18" charset="0"/>
              </a:rPr>
              <a:t>CAPITAL INFLOW,FINANCIAL DEVELOPMENT AND ECONOMIC </a:t>
            </a:r>
            <a:r>
              <a:rPr lang="en-US" sz="3200" dirty="0" smtClean="0">
                <a:solidFill>
                  <a:prstClr val="black"/>
                </a:solidFill>
                <a:latin typeface="Times New Roman" pitchFamily="18" charset="0"/>
                <a:ea typeface="+mj-ea"/>
                <a:cs typeface="Times New Roman" pitchFamily="18" charset="0"/>
              </a:rPr>
              <a:t>GROWTH</a:t>
            </a:r>
          </a:p>
          <a:p>
            <a:pPr lvl="0" algn="ctr">
              <a:spcBef>
                <a:spcPct val="0"/>
              </a:spcBef>
              <a:defRPr/>
            </a:pPr>
            <a:endParaRPr kumimoji="0" lang="en-US" sz="3200" b="1" i="0" u="none" strike="noStrike" kern="1200" cap="none" spc="0" normalizeH="0" baseline="0" noProof="0" dirty="0">
              <a:ln>
                <a:noFill/>
              </a:ln>
              <a:solidFill>
                <a:srgbClr val="FF0000"/>
              </a:solidFill>
              <a:effectLst>
                <a:outerShdw blurRad="50000" dist="30000" dir="5400000" algn="tl" rotWithShape="0">
                  <a:srgbClr val="000000">
                    <a:alpha val="30000"/>
                  </a:srgbClr>
                </a:outerShdw>
              </a:effectLst>
              <a:uLnTx/>
              <a:uFillTx/>
              <a:latin typeface="Times New Roman" pitchFamily="18" charset="0"/>
              <a:ea typeface="+mj-ea"/>
              <a:cs typeface="Times New Roman" pitchFamily="18" charset="0"/>
            </a:endParaRPr>
          </a:p>
        </p:txBody>
      </p:sp>
      <p:sp>
        <p:nvSpPr>
          <p:cNvPr id="4" name="Title 4"/>
          <p:cNvSpPr txBox="1">
            <a:spLocks/>
          </p:cNvSpPr>
          <p:nvPr/>
        </p:nvSpPr>
        <p:spPr>
          <a:xfrm>
            <a:off x="1295400" y="4953000"/>
            <a:ext cx="7406640" cy="460482"/>
          </a:xfrm>
          <a:prstGeom prst="rect">
            <a:avLst/>
          </a:prstGeom>
        </p:spPr>
        <p:txBody>
          <a:bodyPr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2800" b="1" dirty="0" smtClean="0">
                <a:solidFill>
                  <a:srgbClr val="002060"/>
                </a:solidFill>
                <a:effectLst>
                  <a:outerShdw blurRad="50000" dist="30000" dir="5400000" algn="tl" rotWithShape="0">
                    <a:srgbClr val="000000">
                      <a:alpha val="30000"/>
                    </a:srgbClr>
                  </a:outerShdw>
                </a:effectLst>
                <a:latin typeface="Arial" pitchFamily="34" charset="0"/>
                <a:ea typeface="+mj-ea"/>
                <a:cs typeface="Arial" pitchFamily="34" charset="0"/>
              </a:rPr>
              <a:t>ABDILLAHI Umulkher</a:t>
            </a:r>
          </a:p>
          <a:p>
            <a:pPr algn="just">
              <a:lnSpc>
                <a:spcPct val="115000"/>
              </a:lnSpc>
            </a:pPr>
            <a:r>
              <a:rPr lang="en-US" sz="2800" b="1" dirty="0" smtClean="0">
                <a:solidFill>
                  <a:srgbClr val="000000"/>
                </a:solidFill>
                <a:latin typeface="Times New Roman"/>
                <a:ea typeface="Calibri"/>
                <a:cs typeface="Times New Roman"/>
              </a:rPr>
              <a:t>Prof. Dr. Dr. Dr. Gerhard </a:t>
            </a:r>
            <a:r>
              <a:rPr lang="en-US" sz="2800" b="1" dirty="0" err="1" smtClean="0">
                <a:solidFill>
                  <a:srgbClr val="000000"/>
                </a:solidFill>
                <a:latin typeface="Times New Roman"/>
                <a:ea typeface="Calibri"/>
                <a:cs typeface="Times New Roman"/>
              </a:rPr>
              <a:t>Berchtold</a:t>
            </a:r>
            <a:r>
              <a:rPr lang="en-US" sz="2800" b="1" dirty="0" smtClean="0">
                <a:solidFill>
                  <a:srgbClr val="000000"/>
                </a:solidFill>
                <a:latin typeface="Times New Roman"/>
                <a:ea typeface="Calibri"/>
                <a:cs typeface="Times New Roman"/>
              </a:rPr>
              <a:t> </a:t>
            </a:r>
            <a:endParaRPr lang="en-US" sz="2400" dirty="0" smtClean="0">
              <a:latin typeface="Calibri"/>
              <a:ea typeface="Calibri"/>
              <a:cs typeface="Times New Roman"/>
            </a:endParaRPr>
          </a:p>
          <a:p>
            <a:pPr algn="just">
              <a:lnSpc>
                <a:spcPct val="115000"/>
              </a:lnSpc>
            </a:pPr>
            <a:r>
              <a:rPr lang="en-US" sz="2800" b="1" dirty="0" smtClean="0">
                <a:latin typeface="Times New Roman"/>
                <a:ea typeface="Calibri"/>
                <a:cs typeface="Times New Roman"/>
              </a:rPr>
              <a:t>Prof</a:t>
            </a:r>
            <a:r>
              <a:rPr lang="en-US" sz="2800" b="1" dirty="0">
                <a:latin typeface="Times New Roman"/>
                <a:ea typeface="Calibri"/>
                <a:cs typeface="Times New Roman"/>
              </a:rPr>
              <a:t>. Franz </a:t>
            </a:r>
            <a:r>
              <a:rPr lang="en-US" sz="2800" b="1" dirty="0" err="1">
                <a:latin typeface="Times New Roman"/>
                <a:ea typeface="Calibri"/>
                <a:cs typeface="Times New Roman"/>
              </a:rPr>
              <a:t>Pichler</a:t>
            </a:r>
            <a:endParaRPr lang="en-US" sz="2400" dirty="0">
              <a:latin typeface="Calibri"/>
              <a:ea typeface="Calibri"/>
              <a:cs typeface="Times New Roman"/>
            </a:endParaRP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n-US" sz="2800" b="1" i="0" u="none" strike="noStrike" kern="1200" cap="none" spc="0" normalizeH="0" baseline="0" noProof="0" dirty="0">
              <a:ln>
                <a:noFill/>
              </a:ln>
              <a:solidFill>
                <a:srgbClr val="002060"/>
              </a:solidFill>
              <a:effectLst>
                <a:outerShdw blurRad="50000" dist="30000" dir="5400000" algn="tl" rotWithShape="0">
                  <a:srgbClr val="000000">
                    <a:alpha val="30000"/>
                  </a:srgbClr>
                </a:outerShdw>
              </a:effectLst>
              <a:uLnTx/>
              <a:uFillTx/>
              <a:latin typeface="Arial" pitchFamily="34" charset="0"/>
              <a:ea typeface="+mj-ea"/>
              <a:cs typeface="Arial" pitchFamily="34" charset="0"/>
            </a:endParaRPr>
          </a:p>
        </p:txBody>
      </p:sp>
      <p:sp>
        <p:nvSpPr>
          <p:cNvPr id="6" name="Date Placeholder 5"/>
          <p:cNvSpPr>
            <a:spLocks noGrp="1"/>
          </p:cNvSpPr>
          <p:nvPr>
            <p:ph type="dt" sz="half" idx="10"/>
          </p:nvPr>
        </p:nvSpPr>
        <p:spPr/>
        <p:txBody>
          <a:bodyPr/>
          <a:lstStyle/>
          <a:p>
            <a:r>
              <a:rPr lang="en-US" b="1" smtClean="0">
                <a:solidFill>
                  <a:srgbClr val="FF0000"/>
                </a:solidFill>
              </a:rPr>
              <a:t>Friday, January 26,2018</a:t>
            </a:r>
            <a:endParaRPr lang="en-US"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74638"/>
            <a:ext cx="7333488" cy="1143000"/>
          </a:xfrm>
        </p:spPr>
        <p:txBody>
          <a:bodyPr>
            <a:normAutofit/>
          </a:bodyPr>
          <a:lstStyle/>
          <a:p>
            <a:r>
              <a:rPr lang="en-US" dirty="0" smtClean="0"/>
              <a:t>FDI and economic growth</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dirty="0"/>
          </a:p>
        </p:txBody>
      </p:sp>
      <p:sp>
        <p:nvSpPr>
          <p:cNvPr id="6" name="Content Placeholder 5"/>
          <p:cNvSpPr>
            <a:spLocks noGrp="1"/>
          </p:cNvSpPr>
          <p:nvPr>
            <p:ph idx="1"/>
          </p:nvPr>
        </p:nvSpPr>
        <p:spPr/>
        <p:txBody>
          <a:bodyPr/>
          <a:lstStyle/>
          <a:p>
            <a:pPr marL="342900" lvl="0" indent="-342900" algn="just">
              <a:spcBef>
                <a:spcPct val="20000"/>
              </a:spcBef>
              <a:buClrTx/>
              <a:buSzTx/>
              <a:buFont typeface="Arial" pitchFamily="34" charset="0"/>
              <a:buChar char="•"/>
            </a:pPr>
            <a:r>
              <a:rPr lang="en-US" sz="2000" dirty="0">
                <a:solidFill>
                  <a:prstClr val="black"/>
                </a:solidFill>
                <a:latin typeface="Times New Roman"/>
                <a:ea typeface="Calibri"/>
              </a:rPr>
              <a:t>The results shows that a 10 per cent increase in the ratio of foreign direct investment to GDP will lead to an increase in GDP growth of about 7.72 percent. </a:t>
            </a:r>
          </a:p>
          <a:p>
            <a:pPr marL="0" lvl="0" indent="0" algn="just">
              <a:spcBef>
                <a:spcPct val="20000"/>
              </a:spcBef>
              <a:buClrTx/>
              <a:buSzTx/>
              <a:buNone/>
            </a:pPr>
            <a:endParaRPr lang="en-US" sz="2000" dirty="0">
              <a:solidFill>
                <a:prstClr val="black"/>
              </a:solidFill>
              <a:latin typeface="Times New Roman"/>
              <a:ea typeface="Calibri"/>
            </a:endParaRPr>
          </a:p>
          <a:p>
            <a:pPr marL="342900" lvl="0" indent="-342900" algn="just">
              <a:spcBef>
                <a:spcPct val="20000"/>
              </a:spcBef>
              <a:buClrTx/>
              <a:buSzTx/>
              <a:buFont typeface="Arial" pitchFamily="34" charset="0"/>
              <a:buChar char="•"/>
            </a:pPr>
            <a:r>
              <a:rPr lang="en-US" sz="2000" dirty="0">
                <a:solidFill>
                  <a:prstClr val="black"/>
                </a:solidFill>
                <a:latin typeface="Times New Roman"/>
                <a:ea typeface="Calibri"/>
              </a:rPr>
              <a:t>This implies that foreign direct investment plays an important role in economic growth of Kenya through size effects impacting net contributions to the country’s net savings and investment, the skills and technology effects have to do with the demonstration effects and </a:t>
            </a:r>
            <a:r>
              <a:rPr lang="en-US" sz="2000" dirty="0" smtClean="0">
                <a:solidFill>
                  <a:prstClr val="black"/>
                </a:solidFill>
                <a:latin typeface="Times New Roman"/>
                <a:ea typeface="Calibri"/>
              </a:rPr>
              <a:t>Labour </a:t>
            </a:r>
            <a:r>
              <a:rPr lang="en-US" sz="2000" dirty="0">
                <a:solidFill>
                  <a:prstClr val="black"/>
                </a:solidFill>
                <a:latin typeface="Times New Roman"/>
                <a:ea typeface="Calibri"/>
              </a:rPr>
              <a:t>migration whereas the structural effects involve competition and linkages</a:t>
            </a:r>
            <a:endParaRPr lang="en-US" dirty="0"/>
          </a:p>
        </p:txBody>
      </p:sp>
    </p:spTree>
    <p:extLst>
      <p:ext uri="{BB962C8B-B14F-4D97-AF65-F5344CB8AC3E}">
        <p14:creationId xmlns:p14="http://schemas.microsoft.com/office/powerpoint/2010/main" val="17508710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Portfolio investment and economic growth.</a:t>
            </a:r>
            <a:endParaRPr lang="en-US" dirty="0"/>
          </a:p>
        </p:txBody>
      </p:sp>
      <p:sp>
        <p:nvSpPr>
          <p:cNvPr id="3" name="Content Placeholder 2"/>
          <p:cNvSpPr>
            <a:spLocks noGrp="1"/>
          </p:cNvSpPr>
          <p:nvPr>
            <p:ph idx="1"/>
          </p:nvPr>
        </p:nvSpPr>
        <p:spPr/>
        <p:txBody>
          <a:bodyPr>
            <a:normAutofit/>
          </a:bodyPr>
          <a:lstStyle/>
          <a:p>
            <a:pPr algn="just"/>
            <a:r>
              <a:rPr lang="en-US" sz="2400" dirty="0" smtClean="0">
                <a:latin typeface="Times New Roman"/>
                <a:ea typeface="Calibri"/>
              </a:rPr>
              <a:t>The coefficient </a:t>
            </a:r>
            <a:r>
              <a:rPr lang="en-US" sz="2400" dirty="0">
                <a:latin typeface="Times New Roman"/>
                <a:ea typeface="Calibri"/>
              </a:rPr>
              <a:t>of the log of portfolio investment as a ratio of GDP was positive (0.015372), it was statistically insignificant. However, a positive coefficient is a good show that portfolio investment can play an important role in the growth of the </a:t>
            </a:r>
            <a:r>
              <a:rPr lang="en-US" sz="2400" dirty="0" smtClean="0">
                <a:latin typeface="Times New Roman"/>
                <a:ea typeface="Calibri"/>
              </a:rPr>
              <a:t>economy.</a:t>
            </a:r>
          </a:p>
          <a:p>
            <a:pPr algn="just"/>
            <a:endParaRPr lang="en-US" sz="2400" dirty="0">
              <a:latin typeface="Times New Roman"/>
            </a:endParaRPr>
          </a:p>
          <a:p>
            <a:pPr algn="just"/>
            <a:r>
              <a:rPr lang="en-US" sz="2400" dirty="0">
                <a:latin typeface="Times New Roman"/>
                <a:ea typeface="Calibri"/>
              </a:rPr>
              <a:t>This could be as a result of Kenya having operated a closed capital account for long till 1991 when it liberalized its current and capital accounts, completely removing all restrictions on the capital account in </a:t>
            </a:r>
            <a:r>
              <a:rPr lang="en-US" sz="2400" dirty="0" smtClean="0">
                <a:latin typeface="Times New Roman"/>
                <a:ea typeface="Calibri"/>
              </a:rPr>
              <a:t>1995.</a:t>
            </a:r>
            <a:endParaRPr lang="en-US" sz="2400"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12212388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Cross-Border interbank borrowing and economic growth.</a:t>
            </a:r>
            <a:endParaRPr lang="en-US" dirty="0"/>
          </a:p>
        </p:txBody>
      </p:sp>
      <p:sp>
        <p:nvSpPr>
          <p:cNvPr id="3" name="Content Placeholder 2"/>
          <p:cNvSpPr>
            <a:spLocks noGrp="1"/>
          </p:cNvSpPr>
          <p:nvPr>
            <p:ph idx="1"/>
          </p:nvPr>
        </p:nvSpPr>
        <p:spPr/>
        <p:txBody>
          <a:bodyPr>
            <a:normAutofit/>
          </a:bodyPr>
          <a:lstStyle/>
          <a:p>
            <a:pPr algn="just"/>
            <a:r>
              <a:rPr lang="en-US" sz="2400" dirty="0">
                <a:latin typeface="Times New Roman"/>
                <a:ea typeface="Calibri"/>
              </a:rPr>
              <a:t>The coefficient of log of cross-border interbank borrowing as a ratio of GDP was positive (0.059199) but statistically insignificant. </a:t>
            </a:r>
            <a:endParaRPr lang="en-US" sz="2400" dirty="0" smtClean="0">
              <a:latin typeface="Times New Roman"/>
              <a:ea typeface="Calibri"/>
            </a:endParaRPr>
          </a:p>
          <a:p>
            <a:pPr algn="just"/>
            <a:endParaRPr lang="en-US" sz="2400" dirty="0" smtClean="0">
              <a:latin typeface="Times New Roman"/>
              <a:ea typeface="Calibri"/>
            </a:endParaRPr>
          </a:p>
          <a:p>
            <a:pPr algn="just"/>
            <a:r>
              <a:rPr lang="en-US" sz="2400" dirty="0" smtClean="0">
                <a:latin typeface="Times New Roman"/>
                <a:ea typeface="Calibri"/>
              </a:rPr>
              <a:t>This </a:t>
            </a:r>
            <a:r>
              <a:rPr lang="en-US" sz="2400" dirty="0">
                <a:latin typeface="Times New Roman"/>
                <a:ea typeface="Calibri"/>
              </a:rPr>
              <a:t>implies that cross-border interbank borrowing does not play an important role in the economic growth of Kenya. This could be because Kenya operated a closed capital account for </a:t>
            </a:r>
            <a:r>
              <a:rPr lang="en-US" sz="2400" dirty="0" smtClean="0">
                <a:latin typeface="Times New Roman"/>
                <a:ea typeface="Calibri"/>
              </a:rPr>
              <a:t>long.</a:t>
            </a:r>
            <a:endParaRPr lang="en-US" sz="2400"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29642027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Financial development and Economic growth</a:t>
            </a:r>
            <a:endParaRPr lang="en-US" dirty="0"/>
          </a:p>
        </p:txBody>
      </p:sp>
      <p:sp>
        <p:nvSpPr>
          <p:cNvPr id="3" name="Content Placeholder 2"/>
          <p:cNvSpPr>
            <a:spLocks noGrp="1"/>
          </p:cNvSpPr>
          <p:nvPr>
            <p:ph idx="1"/>
          </p:nvPr>
        </p:nvSpPr>
        <p:spPr/>
        <p:txBody>
          <a:bodyPr>
            <a:normAutofit lnSpcReduction="10000"/>
          </a:bodyPr>
          <a:lstStyle/>
          <a:p>
            <a:pPr marL="285750" marR="0" indent="-285750" algn="just">
              <a:spcBef>
                <a:spcPts val="0"/>
              </a:spcBef>
              <a:spcAft>
                <a:spcPts val="0"/>
              </a:spcAft>
              <a:buFont typeface="Arial" pitchFamily="34" charset="0"/>
              <a:buChar char="•"/>
            </a:pPr>
            <a:r>
              <a:rPr lang="en-US" sz="1800" dirty="0">
                <a:latin typeface="Times New Roman" pitchFamily="18" charset="0"/>
                <a:ea typeface="Calibri"/>
                <a:cs typeface="Times New Roman" pitchFamily="18" charset="0"/>
              </a:rPr>
              <a:t>The results </a:t>
            </a:r>
            <a:r>
              <a:rPr lang="en-US" sz="1800" dirty="0" smtClean="0">
                <a:latin typeface="Times New Roman" pitchFamily="18" charset="0"/>
                <a:ea typeface="Calibri"/>
                <a:cs typeface="Times New Roman" pitchFamily="18" charset="0"/>
              </a:rPr>
              <a:t>showed </a:t>
            </a:r>
            <a:r>
              <a:rPr lang="en-US" sz="1800" dirty="0">
                <a:latin typeface="Times New Roman" pitchFamily="18" charset="0"/>
                <a:ea typeface="Calibri"/>
                <a:cs typeface="Times New Roman" pitchFamily="18" charset="0"/>
              </a:rPr>
              <a:t>a statistically significant relationship between financial development and economic growth. </a:t>
            </a:r>
            <a:endParaRPr lang="en-US" sz="1800" dirty="0" smtClean="0">
              <a:latin typeface="Times New Roman" pitchFamily="18" charset="0"/>
              <a:ea typeface="Calibri"/>
              <a:cs typeface="Times New Roman" pitchFamily="18" charset="0"/>
            </a:endParaRPr>
          </a:p>
          <a:p>
            <a:pPr marL="285750" marR="0" indent="-285750" algn="just">
              <a:spcBef>
                <a:spcPts val="0"/>
              </a:spcBef>
              <a:spcAft>
                <a:spcPts val="0"/>
              </a:spcAft>
              <a:buFont typeface="Arial" pitchFamily="34" charset="0"/>
              <a:buChar char="•"/>
            </a:pPr>
            <a:endParaRPr lang="en-US" sz="1800" dirty="0" smtClean="0">
              <a:latin typeface="Times New Roman" pitchFamily="18" charset="0"/>
              <a:ea typeface="Calibri"/>
              <a:cs typeface="Times New Roman" pitchFamily="18" charset="0"/>
            </a:endParaRPr>
          </a:p>
          <a:p>
            <a:pPr algn="just">
              <a:buFont typeface="Arial" pitchFamily="34" charset="0"/>
              <a:buChar char="•"/>
            </a:pPr>
            <a:r>
              <a:rPr lang="en-US" sz="1800" dirty="0" smtClean="0">
                <a:latin typeface="Times New Roman" pitchFamily="18" charset="0"/>
                <a:cs typeface="Times New Roman" pitchFamily="18" charset="0"/>
              </a:rPr>
              <a:t>This </a:t>
            </a:r>
            <a:r>
              <a:rPr lang="en-US" sz="1800" dirty="0">
                <a:latin typeface="Times New Roman" pitchFamily="18" charset="0"/>
                <a:cs typeface="Times New Roman" pitchFamily="18" charset="0"/>
              </a:rPr>
              <a:t>would mean that a minimum level of financial development must be </a:t>
            </a:r>
            <a:r>
              <a:rPr lang="en-US" sz="1800" dirty="0" smtClean="0">
                <a:latin typeface="Times New Roman" pitchFamily="18" charset="0"/>
                <a:cs typeface="Times New Roman" pitchFamily="18" charset="0"/>
              </a:rPr>
              <a:t>met before </a:t>
            </a:r>
            <a:r>
              <a:rPr lang="en-US" sz="1800" dirty="0">
                <a:latin typeface="Times New Roman" pitchFamily="18" charset="0"/>
                <a:cs typeface="Times New Roman" pitchFamily="18" charset="0"/>
              </a:rPr>
              <a:t>a country is in conformity to attract private capital flows in pursuit of </a:t>
            </a:r>
            <a:r>
              <a:rPr lang="en-US" sz="1800" dirty="0" smtClean="0">
                <a:latin typeface="Times New Roman" pitchFamily="18" charset="0"/>
                <a:cs typeface="Times New Roman" pitchFamily="18" charset="0"/>
              </a:rPr>
              <a:t>enhancing its </a:t>
            </a:r>
            <a:r>
              <a:rPr lang="en-US" sz="1800" dirty="0">
                <a:latin typeface="Times New Roman" pitchFamily="18" charset="0"/>
                <a:cs typeface="Times New Roman" pitchFamily="18" charset="0"/>
              </a:rPr>
              <a:t>economic </a:t>
            </a:r>
            <a:r>
              <a:rPr lang="en-US" sz="1800" dirty="0" smtClean="0">
                <a:latin typeface="Times New Roman" pitchFamily="18" charset="0"/>
                <a:cs typeface="Times New Roman" pitchFamily="18" charset="0"/>
              </a:rPr>
              <a:t>growth.</a:t>
            </a:r>
          </a:p>
          <a:p>
            <a:pPr algn="just">
              <a:buFont typeface="Arial" pitchFamily="34" charset="0"/>
              <a:buChar char="•"/>
            </a:pPr>
            <a:endParaRPr lang="en-US" sz="1800" dirty="0">
              <a:latin typeface="Times New Roman" pitchFamily="18" charset="0"/>
              <a:cs typeface="Times New Roman" pitchFamily="18" charset="0"/>
            </a:endParaRPr>
          </a:p>
          <a:p>
            <a:pPr lvl="0" algn="just">
              <a:buClr>
                <a:srgbClr val="3891A7"/>
              </a:buClr>
              <a:buFont typeface="Arial" pitchFamily="34" charset="0"/>
              <a:buChar char="•"/>
            </a:pPr>
            <a:r>
              <a:rPr lang="en-US" sz="1800" dirty="0">
                <a:solidFill>
                  <a:prstClr val="black"/>
                </a:solidFill>
                <a:latin typeface="Times New Roman" pitchFamily="18" charset="0"/>
                <a:cs typeface="Times New Roman" pitchFamily="18" charset="0"/>
              </a:rPr>
              <a:t>A well-developed financial system provides fertile ground for the allocation of resources, </a:t>
            </a:r>
            <a:r>
              <a:rPr lang="en-US" sz="1800" dirty="0" smtClean="0">
                <a:solidFill>
                  <a:prstClr val="black"/>
                </a:solidFill>
                <a:latin typeface="Times New Roman" pitchFamily="18" charset="0"/>
                <a:cs typeface="Times New Roman" pitchFamily="18" charset="0"/>
              </a:rPr>
              <a:t>better monitoring</a:t>
            </a:r>
            <a:r>
              <a:rPr lang="en-US" sz="1800" dirty="0">
                <a:solidFill>
                  <a:prstClr val="black"/>
                </a:solidFill>
                <a:latin typeface="Times New Roman" pitchFamily="18" charset="0"/>
                <a:cs typeface="Times New Roman" pitchFamily="18" charset="0"/>
              </a:rPr>
              <a:t>, better information symmetries, and economic growth </a:t>
            </a:r>
            <a:r>
              <a:rPr lang="en-US" sz="1800" dirty="0" smtClean="0">
                <a:solidFill>
                  <a:prstClr val="black"/>
                </a:solidFill>
                <a:latin typeface="Times New Roman" pitchFamily="18" charset="0"/>
                <a:cs typeface="Times New Roman" pitchFamily="18" charset="0"/>
              </a:rPr>
              <a:t>.</a:t>
            </a:r>
            <a:r>
              <a:rPr lang="en-US" sz="2000" dirty="0">
                <a:solidFill>
                  <a:prstClr val="black"/>
                </a:solidFill>
                <a:latin typeface="Times New Roman" pitchFamily="18" charset="0"/>
                <a:cs typeface="Times New Roman" pitchFamily="18" charset="0"/>
              </a:rPr>
              <a:t> (King and Levine </a:t>
            </a:r>
            <a:r>
              <a:rPr lang="en-US" sz="2000" dirty="0" smtClean="0">
                <a:solidFill>
                  <a:prstClr val="black"/>
                </a:solidFill>
                <a:latin typeface="Times New Roman" pitchFamily="18" charset="0"/>
                <a:cs typeface="Times New Roman" pitchFamily="18" charset="0"/>
              </a:rPr>
              <a:t>2006).</a:t>
            </a:r>
            <a:endParaRPr lang="en-US" sz="1800" dirty="0" smtClean="0">
              <a:solidFill>
                <a:prstClr val="black"/>
              </a:solidFill>
              <a:latin typeface="Times New Roman" pitchFamily="18" charset="0"/>
              <a:cs typeface="Times New Roman" pitchFamily="18" charset="0"/>
            </a:endParaRPr>
          </a:p>
          <a:p>
            <a:pPr lvl="0" algn="just">
              <a:buClr>
                <a:srgbClr val="3891A7"/>
              </a:buClr>
              <a:buFont typeface="Arial" pitchFamily="34" charset="0"/>
              <a:buChar char="•"/>
            </a:pPr>
            <a:endParaRPr lang="en-US" sz="1800" dirty="0" smtClean="0">
              <a:solidFill>
                <a:prstClr val="black"/>
              </a:solidFill>
              <a:latin typeface="Times New Roman" pitchFamily="18" charset="0"/>
              <a:cs typeface="Times New Roman" pitchFamily="18" charset="0"/>
            </a:endParaRPr>
          </a:p>
          <a:p>
            <a:pPr lvl="0" algn="just">
              <a:buClr>
                <a:srgbClr val="3891A7"/>
              </a:buClr>
              <a:buFont typeface="Arial" pitchFamily="34" charset="0"/>
              <a:buChar char="•"/>
            </a:pPr>
            <a:r>
              <a:rPr lang="en-US" sz="1800" dirty="0" smtClean="0">
                <a:solidFill>
                  <a:prstClr val="black"/>
                </a:solidFill>
                <a:latin typeface="Times New Roman" pitchFamily="18" charset="0"/>
                <a:cs typeface="Times New Roman" pitchFamily="18" charset="0"/>
              </a:rPr>
              <a:t>Greater </a:t>
            </a:r>
            <a:r>
              <a:rPr lang="en-US" sz="1800" dirty="0">
                <a:solidFill>
                  <a:prstClr val="black"/>
                </a:solidFill>
                <a:latin typeface="Times New Roman" pitchFamily="18" charset="0"/>
                <a:cs typeface="Times New Roman" pitchFamily="18" charset="0"/>
              </a:rPr>
              <a:t>financial sector efficiency should result in an overall reduction of transaction costs. As </a:t>
            </a:r>
            <a:r>
              <a:rPr lang="en-US" sz="1800" dirty="0" smtClean="0">
                <a:solidFill>
                  <a:prstClr val="black"/>
                </a:solidFill>
                <a:latin typeface="Times New Roman" pitchFamily="18" charset="0"/>
                <a:cs typeface="Times New Roman" pitchFamily="18" charset="0"/>
              </a:rPr>
              <a:t>a result</a:t>
            </a:r>
            <a:r>
              <a:rPr lang="en-US" sz="1800" dirty="0">
                <a:solidFill>
                  <a:prstClr val="black"/>
                </a:solidFill>
                <a:latin typeface="Times New Roman" pitchFamily="18" charset="0"/>
                <a:cs typeface="Times New Roman" pitchFamily="18" charset="0"/>
              </a:rPr>
              <a:t>, cost of borrowing (capital cost) might decline, as interest margins shrink. If these gains </a:t>
            </a:r>
            <a:r>
              <a:rPr lang="en-US" sz="1800" dirty="0" smtClean="0">
                <a:solidFill>
                  <a:prstClr val="black"/>
                </a:solidFill>
                <a:latin typeface="Times New Roman" pitchFamily="18" charset="0"/>
                <a:cs typeface="Times New Roman" pitchFamily="18" charset="0"/>
              </a:rPr>
              <a:t>are being </a:t>
            </a:r>
            <a:r>
              <a:rPr lang="en-US" sz="1800" dirty="0">
                <a:solidFill>
                  <a:prstClr val="black"/>
                </a:solidFill>
                <a:latin typeface="Times New Roman" pitchFamily="18" charset="0"/>
                <a:cs typeface="Times New Roman" pitchFamily="18" charset="0"/>
              </a:rPr>
              <a:t>forwarded to the investors, the cost of borrowing in the markets will decline and </a:t>
            </a:r>
            <a:r>
              <a:rPr lang="en-US" sz="1800" dirty="0" smtClean="0">
                <a:solidFill>
                  <a:prstClr val="black"/>
                </a:solidFill>
                <a:latin typeface="Times New Roman" pitchFamily="18" charset="0"/>
                <a:cs typeface="Times New Roman" pitchFamily="18" charset="0"/>
              </a:rPr>
              <a:t>promote investments </a:t>
            </a:r>
            <a:r>
              <a:rPr lang="en-US" sz="1800" dirty="0">
                <a:solidFill>
                  <a:prstClr val="black"/>
                </a:solidFill>
                <a:latin typeface="Times New Roman" pitchFamily="18" charset="0"/>
                <a:cs typeface="Times New Roman" pitchFamily="18" charset="0"/>
              </a:rPr>
              <a:t>and economic </a:t>
            </a:r>
            <a:r>
              <a:rPr lang="en-US" sz="1800" dirty="0" smtClean="0">
                <a:solidFill>
                  <a:prstClr val="black"/>
                </a:solidFill>
                <a:latin typeface="Times New Roman" pitchFamily="18" charset="0"/>
                <a:cs typeface="Times New Roman" pitchFamily="18" charset="0"/>
              </a:rPr>
              <a:t>growth.</a:t>
            </a:r>
            <a:r>
              <a:rPr lang="en-US" sz="2000" dirty="0">
                <a:solidFill>
                  <a:prstClr val="black"/>
                </a:solidFill>
                <a:latin typeface="Times New Roman" pitchFamily="18" charset="0"/>
                <a:cs typeface="Times New Roman" pitchFamily="18" charset="0"/>
              </a:rPr>
              <a:t> (Levine 1997).</a:t>
            </a:r>
            <a:endParaRPr lang="en-US" sz="1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42750473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Response of Economic Growth to FDI</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
        <p:nvSpPr>
          <p:cNvPr id="5" name="Rectangle 4"/>
          <p:cNvSpPr/>
          <p:nvPr/>
        </p:nvSpPr>
        <p:spPr>
          <a:xfrm>
            <a:off x="5029200" y="1582341"/>
            <a:ext cx="3657600" cy="4524315"/>
          </a:xfrm>
          <a:prstGeom prst="rect">
            <a:avLst/>
          </a:prstGeom>
        </p:spPr>
        <p:txBody>
          <a:bodyPr wrap="square">
            <a:spAutoFit/>
          </a:bodyPr>
          <a:lstStyle/>
          <a:p>
            <a:pPr marL="285750" marR="0" lvl="0" indent="-285750" algn="just"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smtClean="0">
                <a:ln>
                  <a:noFill/>
                </a:ln>
                <a:solidFill>
                  <a:prstClr val="black"/>
                </a:solidFill>
                <a:effectLst/>
                <a:uLnTx/>
                <a:uFillTx/>
                <a:latin typeface="Times New Roman"/>
                <a:ea typeface="Calibri"/>
              </a:rPr>
              <a:t> A shock in the ratio of FDI to GDP leads to a increase in the growth rate of economic growth in the second period. The rate of change of economic growth drops in the third period through the fourth period. By the fifth period, the impact of FDI fizzles out and economic growth follows its natural path. </a:t>
            </a:r>
          </a:p>
          <a:p>
            <a:pPr marL="285750" marR="0" lvl="0" indent="-285750" algn="just" defTabSz="914400" eaLnBrk="1" fontAlgn="auto" latinLnBrk="0" hangingPunct="1">
              <a:lnSpc>
                <a:spcPct val="100000"/>
              </a:lnSpc>
              <a:spcBef>
                <a:spcPts val="0"/>
              </a:spcBef>
              <a:spcAft>
                <a:spcPts val="0"/>
              </a:spcAft>
              <a:buClrTx/>
              <a:buSzTx/>
              <a:buFont typeface="Arial" pitchFamily="34" charset="0"/>
              <a:buChar char="•"/>
              <a:tabLst/>
              <a:defRPr/>
            </a:pPr>
            <a:endParaRPr kumimoji="0" lang="en-US" sz="1800" b="0" i="0" u="none" strike="noStrike" kern="0" cap="none" spc="0" normalizeH="0" baseline="0" noProof="0" dirty="0" smtClean="0">
              <a:ln>
                <a:noFill/>
              </a:ln>
              <a:solidFill>
                <a:prstClr val="black"/>
              </a:solidFill>
              <a:effectLst/>
              <a:uLnTx/>
              <a:uFillTx/>
              <a:latin typeface="Times New Roman"/>
              <a:ea typeface="Calibri"/>
            </a:endParaRPr>
          </a:p>
          <a:p>
            <a:pPr marL="285750" marR="0" lvl="0" indent="-285750" algn="just" defTabSz="914400" eaLnBrk="1" fontAlgn="auto" latinLnBrk="0" hangingPunct="1">
              <a:lnSpc>
                <a:spcPct val="100000"/>
              </a:lnSpc>
              <a:spcBef>
                <a:spcPts val="0"/>
              </a:spcBef>
              <a:spcAft>
                <a:spcPts val="0"/>
              </a:spcAft>
              <a:buClrTx/>
              <a:buSzTx/>
              <a:buFont typeface="Arial" pitchFamily="34" charset="0"/>
              <a:buChar char="•"/>
              <a:tabLst/>
              <a:defRPr/>
            </a:pPr>
            <a:r>
              <a:rPr kumimoji="0" lang="en-US" sz="1800" b="0" i="0" u="none" strike="noStrike" kern="0" cap="none" spc="0" normalizeH="0" baseline="0" noProof="0" dirty="0" smtClean="0">
                <a:ln>
                  <a:noFill/>
                </a:ln>
                <a:solidFill>
                  <a:prstClr val="black"/>
                </a:solidFill>
                <a:effectLst/>
                <a:uLnTx/>
                <a:uFillTx/>
                <a:latin typeface="Times New Roman"/>
                <a:ea typeface="Calibri"/>
              </a:rPr>
              <a:t>The result implies that a shock in foreign direct investment has little short term impact on economic growth (it has an effect of less than 2 percent).</a:t>
            </a:r>
            <a:endParaRPr kumimoji="0" lang="en-US" sz="1800" b="0" i="0" u="none" strike="noStrike" kern="0" cap="none" spc="0" normalizeH="0" baseline="0" noProof="0" dirty="0" smtClean="0">
              <a:ln>
                <a:noFill/>
              </a:ln>
              <a:solidFill>
                <a:sysClr val="windowText" lastClr="000000"/>
              </a:solidFill>
              <a:effectLst/>
              <a:uLnTx/>
              <a:uFillTx/>
            </a:endParaRPr>
          </a:p>
        </p:txBody>
      </p:sp>
      <p:pic>
        <p:nvPicPr>
          <p:cNvPr id="2052"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4800" y="1752600"/>
            <a:ext cx="4724400" cy="4114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26291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Response to Portfolio investment</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dirty="0"/>
          </a:p>
        </p:txBody>
      </p:sp>
      <p:sp>
        <p:nvSpPr>
          <p:cNvPr id="7" name="Rectangle 6"/>
          <p:cNvSpPr/>
          <p:nvPr/>
        </p:nvSpPr>
        <p:spPr>
          <a:xfrm>
            <a:off x="5257800" y="2136339"/>
            <a:ext cx="3505200" cy="3693319"/>
          </a:xfrm>
          <a:prstGeom prst="rect">
            <a:avLst/>
          </a:prstGeom>
        </p:spPr>
        <p:txBody>
          <a:bodyPr wrap="square">
            <a:spAutoFit/>
          </a:bodyPr>
          <a:lstStyle/>
          <a:p>
            <a:pPr marL="285750" indent="-285750" algn="just">
              <a:buFont typeface="Arial" pitchFamily="34" charset="0"/>
              <a:buChar char="•"/>
            </a:pPr>
            <a:r>
              <a:rPr lang="en-US" dirty="0"/>
              <a:t>The result indicates that a shock in the ratio of portfolio investment to GDP in the first period leads to a fluctuation in economic growth in the second period of about </a:t>
            </a:r>
            <a:r>
              <a:rPr lang="en-US" dirty="0" smtClean="0"/>
              <a:t>2.5 </a:t>
            </a:r>
            <a:r>
              <a:rPr lang="en-US" dirty="0"/>
              <a:t>percent. </a:t>
            </a:r>
            <a:endParaRPr lang="en-US" dirty="0" smtClean="0"/>
          </a:p>
          <a:p>
            <a:pPr marL="285750" indent="-285750" algn="just">
              <a:buFont typeface="Arial" pitchFamily="34" charset="0"/>
              <a:buChar char="•"/>
            </a:pPr>
            <a:r>
              <a:rPr lang="en-US" dirty="0" smtClean="0"/>
              <a:t>The </a:t>
            </a:r>
            <a:r>
              <a:rPr lang="en-US" dirty="0"/>
              <a:t>fluctuations in economic growth tend to be minimal by the seventh period. </a:t>
            </a:r>
          </a:p>
          <a:p>
            <a:pPr marL="285750" indent="-285750" algn="just">
              <a:buFont typeface="Arial" pitchFamily="34" charset="0"/>
              <a:buChar char="•"/>
            </a:pPr>
            <a:r>
              <a:rPr lang="en-US" dirty="0"/>
              <a:t>This implies that a shock in portfolio investment has a minimal impact on economic growth.</a:t>
            </a:r>
          </a:p>
        </p:txBody>
      </p:sp>
      <p:pic>
        <p:nvPicPr>
          <p:cNvPr id="3075"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2156111"/>
            <a:ext cx="4876800" cy="36735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94305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Response to Cross-border interbank borrowing</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
        <p:nvSpPr>
          <p:cNvPr id="6" name="Rectangle 5"/>
          <p:cNvSpPr/>
          <p:nvPr/>
        </p:nvSpPr>
        <p:spPr>
          <a:xfrm>
            <a:off x="5029200" y="2438400"/>
            <a:ext cx="3581400" cy="3693319"/>
          </a:xfrm>
          <a:prstGeom prst="rect">
            <a:avLst/>
          </a:prstGeom>
        </p:spPr>
        <p:txBody>
          <a:bodyPr wrap="square">
            <a:spAutoFit/>
          </a:bodyPr>
          <a:lstStyle/>
          <a:p>
            <a:pPr marL="285750" lvl="0" indent="-285750" algn="just">
              <a:buFont typeface="Arial" pitchFamily="34" charset="0"/>
              <a:buChar char="•"/>
            </a:pPr>
            <a:r>
              <a:rPr lang="en-US" dirty="0">
                <a:solidFill>
                  <a:prstClr val="black"/>
                </a:solidFill>
                <a:latin typeface="Times New Roman"/>
                <a:ea typeface="Calibri"/>
              </a:rPr>
              <a:t>Cross-border interbank borrowing leads to a </a:t>
            </a:r>
            <a:r>
              <a:rPr lang="en-US" dirty="0" smtClean="0">
                <a:solidFill>
                  <a:prstClr val="black"/>
                </a:solidFill>
                <a:latin typeface="Times New Roman"/>
                <a:ea typeface="Calibri"/>
              </a:rPr>
              <a:t>decline </a:t>
            </a:r>
            <a:r>
              <a:rPr lang="en-US" dirty="0">
                <a:solidFill>
                  <a:prstClr val="black"/>
                </a:solidFill>
                <a:latin typeface="Times New Roman"/>
                <a:ea typeface="Calibri"/>
              </a:rPr>
              <a:t>in economic growth up to the third period. Economic growth then </a:t>
            </a:r>
            <a:r>
              <a:rPr lang="en-US" dirty="0" smtClean="0">
                <a:solidFill>
                  <a:prstClr val="black"/>
                </a:solidFill>
                <a:latin typeface="Times New Roman"/>
                <a:ea typeface="Calibri"/>
              </a:rPr>
              <a:t>picks up and </a:t>
            </a:r>
            <a:r>
              <a:rPr lang="en-US" dirty="0">
                <a:solidFill>
                  <a:prstClr val="black"/>
                </a:solidFill>
                <a:latin typeface="Times New Roman"/>
                <a:ea typeface="Calibri"/>
              </a:rPr>
              <a:t>follows its normal growth path from the fourth period. </a:t>
            </a:r>
          </a:p>
          <a:p>
            <a:pPr marL="285750" lvl="0" indent="-285750" algn="just">
              <a:buFont typeface="Arial" pitchFamily="34" charset="0"/>
              <a:buChar char="•"/>
            </a:pPr>
            <a:r>
              <a:rPr lang="en-US" dirty="0" smtClean="0">
                <a:solidFill>
                  <a:prstClr val="black"/>
                </a:solidFill>
                <a:latin typeface="Times New Roman"/>
                <a:ea typeface="Calibri"/>
              </a:rPr>
              <a:t>This </a:t>
            </a:r>
            <a:r>
              <a:rPr lang="en-US" dirty="0">
                <a:solidFill>
                  <a:prstClr val="black"/>
                </a:solidFill>
                <a:latin typeface="Times New Roman"/>
                <a:ea typeface="Calibri"/>
              </a:rPr>
              <a:t>shock has a negative effect on economic growth. The implication is that a shock in international lending and borrowing can negatively affect economic growth</a:t>
            </a:r>
            <a:endParaRPr lang="en-US" dirty="0">
              <a:solidFill>
                <a:prstClr val="black"/>
              </a:solidFill>
              <a:latin typeface="Calibri"/>
            </a:endParaRPr>
          </a:p>
        </p:txBody>
      </p:sp>
      <p:pic>
        <p:nvPicPr>
          <p:cNvPr id="4099"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904999"/>
            <a:ext cx="4572000" cy="4419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452065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Response to financial development</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
        <p:nvSpPr>
          <p:cNvPr id="6" name="Rectangle 5"/>
          <p:cNvSpPr/>
          <p:nvPr/>
        </p:nvSpPr>
        <p:spPr>
          <a:xfrm>
            <a:off x="5334000" y="2349217"/>
            <a:ext cx="3048000" cy="2990562"/>
          </a:xfrm>
          <a:prstGeom prst="rect">
            <a:avLst/>
          </a:prstGeom>
        </p:spPr>
        <p:txBody>
          <a:bodyPr wrap="square">
            <a:spAutoFit/>
          </a:bodyPr>
          <a:lstStyle/>
          <a:p>
            <a:pPr marL="285750" lvl="0" indent="-285750" algn="just">
              <a:spcAft>
                <a:spcPts val="1000"/>
              </a:spcAft>
              <a:buFont typeface="Arial" pitchFamily="34" charset="0"/>
              <a:buChar char="•"/>
            </a:pPr>
            <a:r>
              <a:rPr lang="en-US" dirty="0">
                <a:solidFill>
                  <a:prstClr val="black"/>
                </a:solidFill>
                <a:latin typeface="Times New Roman"/>
                <a:ea typeface="Calibri"/>
                <a:cs typeface="Times New Roman"/>
              </a:rPr>
              <a:t>The shock in financial development leads to a fluctuation of less than 2 percent in rate of growth of the economy within the first five periods. </a:t>
            </a:r>
          </a:p>
          <a:p>
            <a:pPr marL="285750" lvl="0" indent="-285750" algn="just">
              <a:spcAft>
                <a:spcPts val="1000"/>
              </a:spcAft>
              <a:buFont typeface="Arial" pitchFamily="34" charset="0"/>
              <a:buChar char="•"/>
            </a:pPr>
            <a:r>
              <a:rPr lang="en-US" dirty="0">
                <a:solidFill>
                  <a:prstClr val="black"/>
                </a:solidFill>
                <a:latin typeface="Times New Roman"/>
                <a:ea typeface="Calibri"/>
                <a:cs typeface="Times New Roman"/>
              </a:rPr>
              <a:t>This implies that a shock in financial development has little impact and its effect is felt in the short term.</a:t>
            </a:r>
            <a:endParaRPr lang="en-US" sz="1600" dirty="0">
              <a:solidFill>
                <a:prstClr val="black"/>
              </a:solidFill>
              <a:latin typeface="Calibri"/>
              <a:ea typeface="Calibri"/>
              <a:cs typeface="Times New Roman"/>
            </a:endParaRPr>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1991053"/>
            <a:ext cx="4572000" cy="3714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46241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 of macroeconomic Variables</a:t>
            </a:r>
            <a:endParaRPr lang="en-US" dirty="0"/>
          </a:p>
        </p:txBody>
      </p:sp>
      <p:sp>
        <p:nvSpPr>
          <p:cNvPr id="3" name="Content Placeholder 2"/>
          <p:cNvSpPr>
            <a:spLocks noGrp="1"/>
          </p:cNvSpPr>
          <p:nvPr>
            <p:ph idx="1"/>
          </p:nvPr>
        </p:nvSpPr>
        <p:spPr/>
        <p:txBody>
          <a:bodyPr>
            <a:normAutofit fontScale="92500" lnSpcReduction="10000"/>
          </a:bodyPr>
          <a:lstStyle/>
          <a:p>
            <a:pPr marL="342900" lvl="0" indent="-342900" algn="just">
              <a:spcBef>
                <a:spcPct val="20000"/>
              </a:spcBef>
              <a:buClrTx/>
              <a:buSzTx/>
              <a:buFont typeface="Arial" pitchFamily="34" charset="0"/>
              <a:buChar char="•"/>
            </a:pPr>
            <a:r>
              <a:rPr lang="en-US" sz="1900" dirty="0">
                <a:solidFill>
                  <a:prstClr val="black"/>
                </a:solidFill>
                <a:latin typeface="Times New Roman"/>
                <a:ea typeface="Calibri"/>
              </a:rPr>
              <a:t>Human capital had a positive and statistically significant coefficient. A 10 percent increase in the ratio of those enrolled in secondary and tertiary institutions to total population would lead to a 6.1 percent increase in economic growth in Kenya, only countries with high levels of human capital can benefit from technological spillovers.</a:t>
            </a:r>
          </a:p>
          <a:p>
            <a:pPr marL="0" lvl="0" indent="0" algn="just">
              <a:spcBef>
                <a:spcPct val="20000"/>
              </a:spcBef>
              <a:buClrTx/>
              <a:buSzTx/>
              <a:buNone/>
            </a:pPr>
            <a:endParaRPr lang="en-US" sz="1900" dirty="0">
              <a:solidFill>
                <a:prstClr val="black"/>
              </a:solidFill>
              <a:latin typeface="Times New Roman"/>
              <a:ea typeface="Calibri"/>
            </a:endParaRPr>
          </a:p>
          <a:p>
            <a:pPr marL="342900" lvl="0" indent="-342900" algn="just">
              <a:spcBef>
                <a:spcPct val="20000"/>
              </a:spcBef>
              <a:buClrTx/>
              <a:buSzTx/>
              <a:buFont typeface="Arial" pitchFamily="34" charset="0"/>
              <a:buChar char="•"/>
            </a:pPr>
            <a:r>
              <a:rPr lang="en-US" sz="1900" dirty="0">
                <a:solidFill>
                  <a:prstClr val="black"/>
                </a:solidFill>
                <a:latin typeface="Times New Roman"/>
                <a:ea typeface="Calibri"/>
              </a:rPr>
              <a:t>Macroeconomic stability had a negative and statistically significant coefficient at 10 percent. This is an indication that an unstable macroeconomic environment discourages economic growth. An increase in inflation rate by 10 percent leads to a decrease in economic growth by 0.6 percent</a:t>
            </a:r>
            <a:r>
              <a:rPr lang="en-US" sz="1900" dirty="0" smtClean="0">
                <a:solidFill>
                  <a:prstClr val="black"/>
                </a:solidFill>
                <a:latin typeface="Times New Roman"/>
                <a:ea typeface="Calibri"/>
              </a:rPr>
              <a:t>.</a:t>
            </a:r>
          </a:p>
          <a:p>
            <a:pPr marL="0" lvl="0" indent="0" algn="just">
              <a:spcBef>
                <a:spcPct val="20000"/>
              </a:spcBef>
              <a:buClrTx/>
              <a:buSzTx/>
              <a:buNone/>
            </a:pPr>
            <a:endParaRPr lang="en-US" sz="1900" dirty="0" smtClean="0">
              <a:solidFill>
                <a:prstClr val="black"/>
              </a:solidFill>
              <a:latin typeface="Times New Roman"/>
              <a:ea typeface="Calibri"/>
            </a:endParaRPr>
          </a:p>
          <a:p>
            <a:pPr marL="0" lvl="0" indent="-342900" algn="just">
              <a:spcBef>
                <a:spcPts val="0"/>
              </a:spcBef>
              <a:spcAft>
                <a:spcPts val="1000"/>
              </a:spcAft>
              <a:buClrTx/>
              <a:buSzTx/>
              <a:buFont typeface="Arial" pitchFamily="34" charset="0"/>
              <a:buChar char="•"/>
            </a:pPr>
            <a:r>
              <a:rPr lang="en-US" sz="1900" dirty="0">
                <a:solidFill>
                  <a:prstClr val="black"/>
                </a:solidFill>
                <a:latin typeface="Times New Roman"/>
                <a:ea typeface="Calibri"/>
              </a:rPr>
              <a:t>The volume of trade as a share of GDP  is important for developing countries.</a:t>
            </a:r>
          </a:p>
          <a:p>
            <a:pPr marL="0" lvl="0" indent="-342900" algn="just">
              <a:spcBef>
                <a:spcPts val="0"/>
              </a:spcBef>
              <a:spcAft>
                <a:spcPts val="1000"/>
              </a:spcAft>
              <a:buClrTx/>
              <a:buSzTx/>
              <a:buFont typeface="Arial" pitchFamily="34" charset="0"/>
              <a:buChar char="•"/>
            </a:pPr>
            <a:r>
              <a:rPr lang="en-US" sz="1900" dirty="0">
                <a:solidFill>
                  <a:prstClr val="black"/>
                </a:solidFill>
                <a:latin typeface="Times New Roman"/>
                <a:ea typeface="Calibri"/>
                <a:cs typeface="Times New Roman"/>
              </a:rPr>
              <a:t>This stresses the need for the Kenyan authorities to work with its trading partners, especially the East African Community, to remove any barriers to trade in order to accelerate economic growth</a:t>
            </a:r>
            <a:endParaRPr lang="en-US" sz="1900" dirty="0">
              <a:solidFill>
                <a:prstClr val="black"/>
              </a:solidFill>
            </a:endParaRPr>
          </a:p>
          <a:p>
            <a:pPr marL="342900" lvl="0" indent="-342900" algn="just">
              <a:spcBef>
                <a:spcPct val="20000"/>
              </a:spcBef>
              <a:buClrTx/>
              <a:buSzTx/>
              <a:buFont typeface="Arial" pitchFamily="34" charset="0"/>
              <a:buChar char="•"/>
            </a:pPr>
            <a:endParaRPr lang="en-US" sz="2000" dirty="0">
              <a:solidFill>
                <a:prstClr val="black"/>
              </a:solidFill>
              <a:latin typeface="Times New Roman"/>
              <a:ea typeface="Calibri"/>
            </a:endParaRPr>
          </a:p>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4186926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normAutofit lnSpcReduction="10000"/>
          </a:bodyPr>
          <a:lstStyle/>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Provision of more infrastructural facilities such as construction of roads, extension and improvement of the rail services, and growth of information and communication technology to attract more FDI.</a:t>
            </a:r>
          </a:p>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Devoting more resources to development expenditure, opening up to the global economy to tap knowledge and technology, maintain a low inflation rate, and avoid excessive debt.</a:t>
            </a:r>
          </a:p>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Protection of investor’s rights through low taxes on capital gains and increased speed and reliability of dispute settlement systems.</a:t>
            </a:r>
          </a:p>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Establishment of more banks and non-bank financial intermediaries translating household savings into enterprise investment and allocating funds to productive sectors in the economy leading to high economic growth.</a:t>
            </a:r>
          </a:p>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Encourage export oriented industries so that the net exports will increase, making the country earn more foreign exchange. This will free the country from the foreign exchange gap constraint.</a:t>
            </a:r>
          </a:p>
          <a:p>
            <a:pPr marL="342900" lvl="0" indent="-342900" algn="just">
              <a:spcBef>
                <a:spcPct val="20000"/>
              </a:spcBef>
              <a:buClrTx/>
              <a:buSzTx/>
              <a:buFont typeface="Arial" pitchFamily="34" charset="0"/>
              <a:buChar char="•"/>
            </a:pPr>
            <a:r>
              <a:rPr lang="en-US" sz="1700" dirty="0">
                <a:solidFill>
                  <a:prstClr val="black"/>
                </a:solidFill>
                <a:latin typeface="Times New Roman"/>
                <a:ea typeface="Calibri"/>
              </a:rPr>
              <a:t>Funding for the education sector by constructing more classrooms, providing children with school uniform, providing sanitary towels to girls. Educated </a:t>
            </a:r>
            <a:r>
              <a:rPr lang="en-US" sz="1700" dirty="0" err="1">
                <a:solidFill>
                  <a:prstClr val="black"/>
                </a:solidFill>
                <a:latin typeface="Times New Roman"/>
                <a:ea typeface="Calibri"/>
              </a:rPr>
              <a:t>labour</a:t>
            </a:r>
            <a:r>
              <a:rPr lang="en-US" sz="1700" dirty="0">
                <a:solidFill>
                  <a:prstClr val="black"/>
                </a:solidFill>
                <a:latin typeface="Times New Roman"/>
                <a:ea typeface="Calibri"/>
              </a:rPr>
              <a:t> force would contribute to the economic growth of the country because that it has more skills and is thus more productive</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3128105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Outline</a:t>
            </a:r>
            <a:endParaRPr lang="en-US" dirty="0"/>
          </a:p>
        </p:txBody>
      </p:sp>
      <p:sp>
        <p:nvSpPr>
          <p:cNvPr id="3" name="Subtitle 2"/>
          <p:cNvSpPr>
            <a:spLocks noGrp="1"/>
          </p:cNvSpPr>
          <p:nvPr>
            <p:ph type="subTitle" idx="1"/>
          </p:nvPr>
        </p:nvSpPr>
        <p:spPr/>
        <p:txBody>
          <a:bodyPr>
            <a:normAutofit fontScale="25000" lnSpcReduction="20000"/>
          </a:bodyPr>
          <a:lstStyle/>
          <a:p>
            <a:pPr marL="342900" lvl="0" indent="-342900">
              <a:spcBef>
                <a:spcPct val="20000"/>
              </a:spcBef>
              <a:buClrTx/>
              <a:buSzTx/>
              <a:buFont typeface="Arial" pitchFamily="34" charset="0"/>
              <a:buChar char="•"/>
            </a:pPr>
            <a:r>
              <a:rPr lang="en-US" sz="12800" dirty="0">
                <a:solidFill>
                  <a:prstClr val="black"/>
                </a:solidFill>
                <a:latin typeface="Times New Roman" pitchFamily="18" charset="0"/>
                <a:cs typeface="Times New Roman" pitchFamily="18" charset="0"/>
              </a:rPr>
              <a:t>Introduction</a:t>
            </a:r>
          </a:p>
          <a:p>
            <a:pPr marL="342900" lvl="0" indent="-342900">
              <a:spcBef>
                <a:spcPct val="20000"/>
              </a:spcBef>
              <a:buClrTx/>
              <a:buSzTx/>
              <a:buFont typeface="Arial" pitchFamily="34" charset="0"/>
              <a:buChar char="•"/>
            </a:pPr>
            <a:r>
              <a:rPr lang="en-US" sz="12800" dirty="0">
                <a:solidFill>
                  <a:prstClr val="black"/>
                </a:solidFill>
                <a:latin typeface="Times New Roman" pitchFamily="18" charset="0"/>
                <a:cs typeface="Times New Roman" pitchFamily="18" charset="0"/>
              </a:rPr>
              <a:t>Objectives of the study</a:t>
            </a:r>
          </a:p>
          <a:p>
            <a:pPr marL="342900" lvl="0" indent="-342900">
              <a:spcBef>
                <a:spcPct val="20000"/>
              </a:spcBef>
              <a:buClrTx/>
              <a:buSzTx/>
              <a:buFont typeface="Arial" pitchFamily="34" charset="0"/>
              <a:buChar char="•"/>
            </a:pPr>
            <a:r>
              <a:rPr lang="en-US" sz="12800" dirty="0">
                <a:solidFill>
                  <a:prstClr val="black"/>
                </a:solidFill>
                <a:latin typeface="Times New Roman" pitchFamily="18" charset="0"/>
                <a:cs typeface="Times New Roman" pitchFamily="18" charset="0"/>
              </a:rPr>
              <a:t>Literature Matrix</a:t>
            </a:r>
          </a:p>
          <a:p>
            <a:pPr marL="342900" lvl="0" indent="-342900">
              <a:spcBef>
                <a:spcPct val="20000"/>
              </a:spcBef>
              <a:buClrTx/>
              <a:buSzTx/>
              <a:buFont typeface="Arial" pitchFamily="34" charset="0"/>
              <a:buChar char="•"/>
            </a:pPr>
            <a:r>
              <a:rPr lang="en-US" sz="12800" dirty="0">
                <a:solidFill>
                  <a:prstClr val="black"/>
                </a:solidFill>
                <a:latin typeface="Times New Roman" pitchFamily="18" charset="0"/>
                <a:cs typeface="Times New Roman" pitchFamily="18" charset="0"/>
              </a:rPr>
              <a:t>Results and Discussions</a:t>
            </a:r>
          </a:p>
          <a:p>
            <a:pPr marL="342900" lvl="0" indent="-342900">
              <a:spcBef>
                <a:spcPct val="20000"/>
              </a:spcBef>
              <a:buClrTx/>
              <a:buSzTx/>
              <a:buFont typeface="Arial" pitchFamily="34" charset="0"/>
              <a:buChar char="•"/>
            </a:pPr>
            <a:r>
              <a:rPr lang="en-US" sz="12800" dirty="0">
                <a:solidFill>
                  <a:prstClr val="black"/>
                </a:solidFill>
                <a:latin typeface="Times New Roman" pitchFamily="18" charset="0"/>
                <a:cs typeface="Times New Roman" pitchFamily="18" charset="0"/>
              </a:rPr>
              <a:t>Conclusions and Recommendations</a:t>
            </a:r>
          </a:p>
          <a:p>
            <a:endParaRPr lang="en-US" dirty="0"/>
          </a:p>
        </p:txBody>
      </p:sp>
      <p:sp>
        <p:nvSpPr>
          <p:cNvPr id="4" name="Date Placeholder 3"/>
          <p:cNvSpPr>
            <a:spLocks noGrp="1"/>
          </p:cNvSpPr>
          <p:nvPr>
            <p:ph type="dt" sz="half" idx="10"/>
          </p:nvPr>
        </p:nvSpPr>
        <p:spPr/>
        <p:txBody>
          <a:bodyPr/>
          <a:lstStyle/>
          <a:p>
            <a:r>
              <a:rPr lang="en-US" smtClean="0">
                <a:solidFill>
                  <a:srgbClr val="FF0000"/>
                </a:solidFill>
              </a:rPr>
              <a:t>Friday, January 26,2018</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Conclusions-Areas for Further Research</a:t>
            </a:r>
            <a:endParaRPr lang="en-US" dirty="0"/>
          </a:p>
        </p:txBody>
      </p:sp>
      <p:sp>
        <p:nvSpPr>
          <p:cNvPr id="3" name="Content Placeholder 2"/>
          <p:cNvSpPr>
            <a:spLocks noGrp="1"/>
          </p:cNvSpPr>
          <p:nvPr>
            <p:ph idx="1"/>
          </p:nvPr>
        </p:nvSpPr>
        <p:spPr/>
        <p:txBody>
          <a:bodyPr/>
          <a:lstStyle/>
          <a:p>
            <a:pPr marL="0" lvl="0" indent="-342900" algn="just">
              <a:spcBef>
                <a:spcPts val="0"/>
              </a:spcBef>
              <a:buClrTx/>
              <a:buSzTx/>
              <a:buFont typeface="Arial" pitchFamily="34" charset="0"/>
              <a:buChar char="•"/>
            </a:pPr>
            <a:r>
              <a:rPr lang="en-US" sz="2000" dirty="0">
                <a:solidFill>
                  <a:prstClr val="black"/>
                </a:solidFill>
                <a:latin typeface="Times New Roman"/>
                <a:ea typeface="Calibri"/>
                <a:cs typeface="Times New Roman"/>
              </a:rPr>
              <a:t>This study did not investigate the interaction between private capital inflows and the other variables: for example, FDI and remittance, FDI and openness as explanatory variables in the estimation of the effect of private capital inflows on Kenya’s economic growth.</a:t>
            </a:r>
          </a:p>
          <a:p>
            <a:pPr marL="0" lvl="0" indent="0" algn="just">
              <a:spcBef>
                <a:spcPts val="0"/>
              </a:spcBef>
              <a:buClrTx/>
              <a:buSzTx/>
              <a:buNone/>
            </a:pPr>
            <a:endParaRPr lang="en-US" sz="2000" dirty="0">
              <a:solidFill>
                <a:prstClr val="black"/>
              </a:solidFill>
              <a:latin typeface="Times New Roman"/>
              <a:ea typeface="Calibri"/>
              <a:cs typeface="Times New Roman"/>
            </a:endParaRPr>
          </a:p>
          <a:p>
            <a:pPr marL="0" lvl="0" indent="-342900" algn="just">
              <a:spcBef>
                <a:spcPts val="0"/>
              </a:spcBef>
              <a:buClrTx/>
              <a:buSzTx/>
              <a:buFont typeface="Arial" pitchFamily="34" charset="0"/>
              <a:buChar char="•"/>
            </a:pPr>
            <a:r>
              <a:rPr lang="en-US" sz="2000" dirty="0">
                <a:solidFill>
                  <a:prstClr val="black"/>
                </a:solidFill>
                <a:latin typeface="Times New Roman"/>
                <a:ea typeface="Calibri"/>
                <a:cs typeface="Times New Roman"/>
              </a:rPr>
              <a:t>A study that will include the interaction of these variables as explanatory variables of economic growth will complement this study.</a:t>
            </a:r>
          </a:p>
          <a:p>
            <a:pPr marL="0" lvl="0" indent="0" algn="just">
              <a:spcBef>
                <a:spcPts val="0"/>
              </a:spcBef>
              <a:buClrTx/>
              <a:buSzTx/>
              <a:buNone/>
            </a:pPr>
            <a:endParaRPr lang="en-US" sz="2000" dirty="0">
              <a:solidFill>
                <a:prstClr val="black"/>
              </a:solidFill>
              <a:latin typeface="Times New Roman"/>
              <a:ea typeface="Calibri"/>
              <a:cs typeface="Times New Roman"/>
            </a:endParaRPr>
          </a:p>
          <a:p>
            <a:pPr marL="0" lvl="0" indent="-342900" algn="just">
              <a:spcBef>
                <a:spcPts val="0"/>
              </a:spcBef>
              <a:buClrTx/>
              <a:buSzTx/>
              <a:buFont typeface="Arial" pitchFamily="34" charset="0"/>
              <a:buChar char="•"/>
            </a:pPr>
            <a:r>
              <a:rPr lang="en-US" sz="2000" dirty="0">
                <a:solidFill>
                  <a:prstClr val="black"/>
                </a:solidFill>
                <a:latin typeface="Times New Roman"/>
                <a:ea typeface="Calibri"/>
                <a:cs typeface="Times New Roman"/>
              </a:rPr>
              <a:t> This will inform policy makers in deciding whether they need to pursue joint or separate policies regarding the variables which determine economic growth</a:t>
            </a:r>
            <a:r>
              <a:rPr lang="en-US" dirty="0">
                <a:solidFill>
                  <a:prstClr val="black"/>
                </a:solidFill>
                <a:latin typeface="Times New Roman"/>
                <a:ea typeface="Calibri"/>
                <a:cs typeface="Times New Roman"/>
              </a:rPr>
              <a:t>.</a:t>
            </a:r>
            <a:endParaRPr lang="en-US" sz="2800" dirty="0">
              <a:solidFill>
                <a:prstClr val="black"/>
              </a:solidFill>
              <a:latin typeface="Calibri"/>
              <a:ea typeface="Calibri"/>
              <a:cs typeface="Times New Roman"/>
            </a:endParaRPr>
          </a:p>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29063684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28040621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a:bodyPr>
          <a:lstStyle/>
          <a:p>
            <a:pPr algn="just">
              <a:buFont typeface="Arial" pitchFamily="34" charset="0"/>
              <a:buChar char="•"/>
            </a:pPr>
            <a:r>
              <a:rPr lang="en-US" sz="2000" dirty="0" smtClean="0">
                <a:latin typeface="Times New Roman" pitchFamily="18" charset="0"/>
                <a:cs typeface="Times New Roman" pitchFamily="18" charset="0"/>
              </a:rPr>
              <a:t>In </a:t>
            </a:r>
            <a:r>
              <a:rPr lang="en-US" sz="2000" dirty="0">
                <a:latin typeface="Times New Roman" pitchFamily="18" charset="0"/>
                <a:cs typeface="Times New Roman" pitchFamily="18" charset="0"/>
              </a:rPr>
              <a:t>recent years, there has been a revival of interest on the nature and role of </a:t>
            </a:r>
            <a:r>
              <a:rPr lang="en-US" sz="2000" dirty="0" smtClean="0">
                <a:latin typeface="Times New Roman" pitchFamily="18" charset="0"/>
                <a:cs typeface="Times New Roman" pitchFamily="18" charset="0"/>
              </a:rPr>
              <a:t>private capital </a:t>
            </a:r>
            <a:r>
              <a:rPr lang="en-US" sz="2000" dirty="0">
                <a:latin typeface="Times New Roman" pitchFamily="18" charset="0"/>
                <a:cs typeface="Times New Roman" pitchFamily="18" charset="0"/>
              </a:rPr>
              <a:t>flows </a:t>
            </a:r>
            <a:r>
              <a:rPr lang="en-US" sz="2000" dirty="0" smtClean="0">
                <a:latin typeface="Times New Roman" pitchFamily="18" charset="0"/>
                <a:cs typeface="Times New Roman" pitchFamily="18" charset="0"/>
              </a:rPr>
              <a:t>in economic globalization and </a:t>
            </a:r>
            <a:r>
              <a:rPr lang="en-US" sz="2000" dirty="0">
                <a:latin typeface="Times New Roman" pitchFamily="18" charset="0"/>
                <a:cs typeface="Times New Roman" pitchFamily="18" charset="0"/>
              </a:rPr>
              <a:t>their impact on investment and economic growth of host </a:t>
            </a:r>
            <a:r>
              <a:rPr lang="en-US" sz="2000" dirty="0" smtClean="0">
                <a:latin typeface="Times New Roman" pitchFamily="18" charset="0"/>
                <a:cs typeface="Times New Roman" pitchFamily="18" charset="0"/>
              </a:rPr>
              <a:t>countries.</a:t>
            </a:r>
          </a:p>
          <a:p>
            <a:pPr marL="82296" indent="0" algn="just">
              <a:buNone/>
            </a:pPr>
            <a:endParaRPr lang="en-US" sz="2000" dirty="0" smtClean="0">
              <a:latin typeface="Times New Roman" pitchFamily="18" charset="0"/>
              <a:cs typeface="Times New Roman" pitchFamily="18" charset="0"/>
            </a:endParaRPr>
          </a:p>
          <a:p>
            <a:pPr lvl="0" algn="just">
              <a:buClr>
                <a:srgbClr val="3891A7"/>
              </a:buClr>
              <a:buFont typeface="Arial" pitchFamily="34" charset="0"/>
              <a:buChar char="•"/>
            </a:pPr>
            <a:r>
              <a:rPr lang="en-GB" sz="2000" dirty="0" smtClean="0">
                <a:solidFill>
                  <a:prstClr val="black"/>
                </a:solidFill>
                <a:latin typeface="Times New Roman"/>
                <a:ea typeface="Calibri"/>
              </a:rPr>
              <a:t>In </a:t>
            </a:r>
            <a:r>
              <a:rPr lang="en-GB" sz="2000" dirty="0">
                <a:solidFill>
                  <a:prstClr val="black"/>
                </a:solidFill>
                <a:latin typeface="Times New Roman"/>
                <a:ea typeface="Calibri"/>
              </a:rPr>
              <a:t>the wake of the economic crisis that began in 2008, understanding these flows and their economic ramifications for host countries has become more important than ever.</a:t>
            </a:r>
            <a:endParaRPr lang="en-US" sz="2000" dirty="0">
              <a:solidFill>
                <a:prstClr val="black"/>
              </a:solidFill>
            </a:endParaRPr>
          </a:p>
          <a:p>
            <a:pPr marL="342900" lvl="0" indent="-342900" algn="just">
              <a:spcBef>
                <a:spcPct val="20000"/>
              </a:spcBef>
              <a:buClrTx/>
              <a:buSzTx/>
              <a:buFont typeface="Arial" pitchFamily="34" charset="0"/>
              <a:buChar char="•"/>
            </a:pPr>
            <a:endParaRPr lang="en-US" sz="2000" dirty="0" smtClean="0">
              <a:solidFill>
                <a:prstClr val="black"/>
              </a:solidFill>
              <a:latin typeface="Times New Roman" pitchFamily="18" charset="0"/>
              <a:cs typeface="Times New Roman" pitchFamily="18" charset="0"/>
            </a:endParaRPr>
          </a:p>
          <a:p>
            <a:pPr marL="0" lvl="0" indent="0" algn="just">
              <a:spcBef>
                <a:spcPct val="20000"/>
              </a:spcBef>
              <a:buClrTx/>
              <a:buSzTx/>
              <a:buNone/>
            </a:pPr>
            <a:endParaRPr lang="en-US" sz="2000" dirty="0">
              <a:solidFill>
                <a:prstClr val="black"/>
              </a:solidFill>
              <a:latin typeface="Times New Roman" pitchFamily="18" charset="0"/>
              <a:cs typeface="Times New Roman" pitchFamily="18" charset="0"/>
            </a:endParaRPr>
          </a:p>
          <a:p>
            <a:pPr marL="0" lvl="0" indent="0" algn="just">
              <a:spcBef>
                <a:spcPct val="20000"/>
              </a:spcBef>
              <a:buClrTx/>
              <a:buSzTx/>
              <a:buNone/>
            </a:pPr>
            <a:endParaRPr lang="en-US" sz="2000" dirty="0">
              <a:solidFill>
                <a:prstClr val="black"/>
              </a:solidFill>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dirty="0"/>
          </a:p>
        </p:txBody>
      </p:sp>
    </p:spTree>
    <p:extLst>
      <p:ext uri="{BB962C8B-B14F-4D97-AF65-F5344CB8AC3E}">
        <p14:creationId xmlns:p14="http://schemas.microsoft.com/office/powerpoint/2010/main" val="2273156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FDI and Portfolio flows Kenya</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1" y="1752600"/>
            <a:ext cx="38862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599" y="1676400"/>
            <a:ext cx="4724401"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7115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 of the Study</a:t>
            </a:r>
            <a:endParaRPr lang="en-US" dirty="0"/>
          </a:p>
        </p:txBody>
      </p:sp>
      <p:sp>
        <p:nvSpPr>
          <p:cNvPr id="3" name="Content Placeholder 2"/>
          <p:cNvSpPr>
            <a:spLocks noGrp="1"/>
          </p:cNvSpPr>
          <p:nvPr>
            <p:ph idx="1"/>
          </p:nvPr>
        </p:nvSpPr>
        <p:spPr/>
        <p:txBody>
          <a:bodyPr>
            <a:normAutofit/>
          </a:bodyPr>
          <a:lstStyle/>
          <a:p>
            <a:pPr marL="342900" lvl="0" indent="-342900" algn="just">
              <a:spcBef>
                <a:spcPct val="20000"/>
              </a:spcBef>
              <a:buClrTx/>
              <a:buSzTx/>
              <a:buFont typeface="Arial" pitchFamily="34" charset="0"/>
              <a:buChar char="•"/>
            </a:pPr>
            <a:r>
              <a:rPr lang="en-US" sz="2000" dirty="0">
                <a:solidFill>
                  <a:prstClr val="black"/>
                </a:solidFill>
                <a:latin typeface="Times New Roman" pitchFamily="18" charset="0"/>
                <a:cs typeface="Times New Roman" pitchFamily="18" charset="0"/>
              </a:rPr>
              <a:t>The study sought to investigate the role of domestic financial sector in examining the linkages between private capital flows (foreign  direct investment (FDI), portfolio investment and foreign debt) and economic growth in Kenya from 1970 to 2014.</a:t>
            </a:r>
          </a:p>
          <a:p>
            <a:pPr marL="0" lvl="0" indent="0">
              <a:spcBef>
                <a:spcPct val="20000"/>
              </a:spcBef>
              <a:buClrTx/>
              <a:buSzTx/>
              <a:buNone/>
            </a:pPr>
            <a:endParaRPr lang="en-US" sz="2000" dirty="0">
              <a:solidFill>
                <a:prstClr val="black"/>
              </a:solidFill>
              <a:latin typeface="Times New Roman" pitchFamily="18" charset="0"/>
              <a:cs typeface="Times New Roman" pitchFamily="18" charset="0"/>
            </a:endParaRPr>
          </a:p>
          <a:p>
            <a:pPr marL="0" lvl="0" indent="0">
              <a:spcBef>
                <a:spcPct val="20000"/>
              </a:spcBef>
              <a:buClrTx/>
              <a:buSzTx/>
              <a:buNone/>
            </a:pPr>
            <a:r>
              <a:rPr lang="en-US" sz="2000" dirty="0" smtClean="0">
                <a:solidFill>
                  <a:prstClr val="black"/>
                </a:solidFill>
                <a:latin typeface="Times New Roman" pitchFamily="18" charset="0"/>
                <a:cs typeface="Times New Roman" pitchFamily="18" charset="0"/>
              </a:rPr>
              <a:t>The </a:t>
            </a:r>
            <a:r>
              <a:rPr lang="en-US" sz="2000" dirty="0">
                <a:solidFill>
                  <a:prstClr val="black"/>
                </a:solidFill>
                <a:latin typeface="Times New Roman" pitchFamily="18" charset="0"/>
                <a:cs typeface="Times New Roman" pitchFamily="18" charset="0"/>
              </a:rPr>
              <a:t>specific objectives of the study were;</a:t>
            </a:r>
          </a:p>
          <a:p>
            <a:pPr marL="0" lvl="0" indent="0">
              <a:spcBef>
                <a:spcPct val="20000"/>
              </a:spcBef>
              <a:buClrTx/>
              <a:buSzTx/>
              <a:buNone/>
            </a:pPr>
            <a:r>
              <a:rPr lang="en-US" sz="2000" dirty="0">
                <a:solidFill>
                  <a:prstClr val="black"/>
                </a:solidFill>
                <a:latin typeface="Times New Roman" pitchFamily="18" charset="0"/>
                <a:cs typeface="Times New Roman" pitchFamily="18" charset="0"/>
              </a:rPr>
              <a:t>(i)To investigate the causality between FDI, portfolio investment and cross-border interbank borrowing and economic growth. </a:t>
            </a:r>
          </a:p>
          <a:p>
            <a:pPr marL="0" lvl="0" indent="0">
              <a:spcBef>
                <a:spcPct val="20000"/>
              </a:spcBef>
              <a:buClrTx/>
              <a:buSzTx/>
              <a:buNone/>
            </a:pPr>
            <a:r>
              <a:rPr lang="en-US" sz="2000" dirty="0">
                <a:solidFill>
                  <a:prstClr val="black"/>
                </a:solidFill>
                <a:latin typeface="Times New Roman" pitchFamily="18" charset="0"/>
                <a:cs typeface="Times New Roman" pitchFamily="18" charset="0"/>
              </a:rPr>
              <a:t>(ii)To analyse the effects of FDI, portfolio investment and cross-border interbank borrowing on economic growth. </a:t>
            </a:r>
          </a:p>
          <a:p>
            <a:pPr marL="0" lvl="0" indent="0">
              <a:spcBef>
                <a:spcPct val="20000"/>
              </a:spcBef>
              <a:buClrTx/>
              <a:buSzTx/>
              <a:buNone/>
            </a:pPr>
            <a:r>
              <a:rPr lang="en-US" sz="2000" dirty="0">
                <a:solidFill>
                  <a:prstClr val="black"/>
                </a:solidFill>
                <a:latin typeface="Times New Roman" pitchFamily="18" charset="0"/>
                <a:cs typeface="Times New Roman" pitchFamily="18" charset="0"/>
              </a:rPr>
              <a:t>(iii)To examine the effects of financial development on economic growth</a:t>
            </a:r>
          </a:p>
          <a:p>
            <a:pPr marL="0" lvl="0" indent="0">
              <a:spcBef>
                <a:spcPct val="20000"/>
              </a:spcBef>
              <a:buClrTx/>
              <a:buSzTx/>
              <a:buNone/>
            </a:pPr>
            <a:r>
              <a:rPr lang="en-US" sz="2000" dirty="0">
                <a:solidFill>
                  <a:prstClr val="black"/>
                </a:solidFill>
                <a:latin typeface="Times New Roman" pitchFamily="18" charset="0"/>
                <a:cs typeface="Times New Roman" pitchFamily="18" charset="0"/>
              </a:rPr>
              <a:t>(iv)To assess the effect of macroeconomic variables on economic growth</a:t>
            </a:r>
          </a:p>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dirty="0"/>
          </a:p>
        </p:txBody>
      </p:sp>
    </p:spTree>
    <p:extLst>
      <p:ext uri="{BB962C8B-B14F-4D97-AF65-F5344CB8AC3E}">
        <p14:creationId xmlns:p14="http://schemas.microsoft.com/office/powerpoint/2010/main" val="31152248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Literature Matrix</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pic>
        <p:nvPicPr>
          <p:cNvPr id="5"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435100" y="1748045"/>
            <a:ext cx="7499350" cy="42001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27063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Methodlogy</a:t>
            </a:r>
            <a:endParaRPr lang="en-US" dirty="0"/>
          </a:p>
        </p:txBody>
      </p:sp>
      <p:sp>
        <p:nvSpPr>
          <p:cNvPr id="3" name="Content Placeholder 2"/>
          <p:cNvSpPr>
            <a:spLocks noGrp="1"/>
          </p:cNvSpPr>
          <p:nvPr>
            <p:ph idx="1"/>
          </p:nvPr>
        </p:nvSpPr>
        <p:spPr/>
        <p:txBody>
          <a:bodyPr/>
          <a:lstStyle/>
          <a:p>
            <a:pPr algn="just"/>
            <a:r>
              <a:rPr lang="en-US" sz="2800" dirty="0" smtClean="0">
                <a:latin typeface="Times New Roman" pitchFamily="18" charset="0"/>
                <a:cs typeface="Times New Roman" pitchFamily="18" charset="0"/>
              </a:rPr>
              <a:t>Research design: Non-experimental time series design.</a:t>
            </a:r>
          </a:p>
          <a:p>
            <a:pPr algn="just"/>
            <a:endParaRPr lang="en-US" sz="2800" dirty="0" smtClean="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Data types and sources: </a:t>
            </a:r>
            <a:r>
              <a:rPr lang="en-US" sz="2800" dirty="0" smtClean="0">
                <a:latin typeface="Times New Roman" pitchFamily="18" charset="0"/>
                <a:ea typeface="Calibri"/>
                <a:cs typeface="Times New Roman" pitchFamily="18" charset="0"/>
              </a:rPr>
              <a:t>World </a:t>
            </a:r>
            <a:r>
              <a:rPr lang="en-US" sz="2800" dirty="0">
                <a:latin typeface="Times New Roman" pitchFamily="18" charset="0"/>
                <a:ea typeface="Calibri"/>
                <a:cs typeface="Times New Roman" pitchFamily="18" charset="0"/>
              </a:rPr>
              <a:t>Bank’s African Development </a:t>
            </a:r>
            <a:r>
              <a:rPr lang="en-US" sz="2800" dirty="0" smtClean="0">
                <a:latin typeface="Times New Roman" pitchFamily="18" charset="0"/>
                <a:ea typeface="Calibri"/>
                <a:cs typeface="Times New Roman" pitchFamily="18" charset="0"/>
              </a:rPr>
              <a:t>Indicators, Kenya National bureau of statistics, Economic surveys, Statistical Abstracts.</a:t>
            </a:r>
            <a:endParaRPr lang="en-US" sz="2800"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Tree>
    <p:extLst>
      <p:ext uri="{BB962C8B-B14F-4D97-AF65-F5344CB8AC3E}">
        <p14:creationId xmlns:p14="http://schemas.microsoft.com/office/powerpoint/2010/main" val="17228636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sp>
        <p:nvSpPr>
          <p:cNvPr id="7" name="Content Placeholder 6"/>
          <p:cNvSpPr>
            <a:spLocks noGrp="1"/>
          </p:cNvSpPr>
          <p:nvPr>
            <p:ph idx="1"/>
          </p:nvPr>
        </p:nvSpPr>
        <p:spPr/>
        <p:txBody>
          <a:bodyPr>
            <a:normAutofit/>
          </a:bodyPr>
          <a:lstStyle/>
          <a:p>
            <a:pPr algn="just"/>
            <a:r>
              <a:rPr lang="en-US" sz="2000" dirty="0">
                <a:latin typeface="Times New Roman"/>
                <a:ea typeface="Calibri"/>
              </a:rPr>
              <a:t>The effects of foreign direct investment, portfolio investment, cross-border interbank borrowing and financial development on economic growth were captured by running an ordinary least squares estimation of the following </a:t>
            </a:r>
            <a:r>
              <a:rPr lang="en-US" sz="2000" dirty="0" smtClean="0">
                <a:latin typeface="Times New Roman"/>
                <a:ea typeface="Calibri"/>
              </a:rPr>
              <a:t>equation:</a:t>
            </a:r>
          </a:p>
          <a:p>
            <a:pPr algn="just"/>
            <a:endParaRPr lang="en-US" sz="2400" dirty="0">
              <a:latin typeface="Times New Roman"/>
              <a:ea typeface="Calibri"/>
            </a:endParaRPr>
          </a:p>
          <a:p>
            <a:pPr algn="just"/>
            <a:endParaRPr lang="en-US" sz="2400" dirty="0" smtClean="0">
              <a:latin typeface="Times New Roman"/>
              <a:ea typeface="Calibri"/>
            </a:endParaRPr>
          </a:p>
          <a:p>
            <a:pPr algn="just"/>
            <a:endParaRPr lang="en-US" sz="2400" dirty="0" smtClean="0">
              <a:latin typeface="Times New Roman"/>
              <a:ea typeface="Calibri"/>
            </a:endParaRPr>
          </a:p>
          <a:p>
            <a:pPr algn="just"/>
            <a:endParaRPr lang="en-US" sz="2400" dirty="0"/>
          </a:p>
        </p:txBody>
      </p:sp>
      <p:pic>
        <p:nvPicPr>
          <p:cNvPr id="2055" name="Picture 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57400" y="4419600"/>
            <a:ext cx="597535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05000" y="3048000"/>
            <a:ext cx="6829425" cy="1144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32043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4" name="Date Placeholder 3"/>
          <p:cNvSpPr>
            <a:spLocks noGrp="1"/>
          </p:cNvSpPr>
          <p:nvPr>
            <p:ph type="dt" sz="half" idx="10"/>
          </p:nvPr>
        </p:nvSpPr>
        <p:spPr/>
        <p:txBody>
          <a:bodyPr/>
          <a:lstStyle/>
          <a:p>
            <a:r>
              <a:rPr lang="en-US" smtClean="0"/>
              <a:t>Friday, January 26,2018</a:t>
            </a:r>
            <a:endParaRPr lang="en-US"/>
          </a:p>
        </p:txBody>
      </p:sp>
      <p:pic>
        <p:nvPicPr>
          <p:cNvPr id="1027"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1219200"/>
            <a:ext cx="7010399" cy="4789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284994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1842</TotalTime>
  <Words>1479</Words>
  <Application>Microsoft Office PowerPoint</Application>
  <PresentationFormat>On-screen Show (4:3)</PresentationFormat>
  <Paragraphs>120</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Gill Sans MT</vt:lpstr>
      <vt:lpstr>Times New Roman</vt:lpstr>
      <vt:lpstr>Verdana</vt:lpstr>
      <vt:lpstr>Wingdings 2</vt:lpstr>
      <vt:lpstr>Solstice</vt:lpstr>
      <vt:lpstr>MASINDE MULIRO UNIVERSITY OF SCIENCE AND TECHNOLOGY</vt:lpstr>
      <vt:lpstr>Outline</vt:lpstr>
      <vt:lpstr>Introduction</vt:lpstr>
      <vt:lpstr>FDI and Portfolio flows Kenya</vt:lpstr>
      <vt:lpstr>Objectives of the Study</vt:lpstr>
      <vt:lpstr>Literature Matrix</vt:lpstr>
      <vt:lpstr>Methodlogy</vt:lpstr>
      <vt:lpstr>Model</vt:lpstr>
      <vt:lpstr>Results</vt:lpstr>
      <vt:lpstr>FDI and economic growth</vt:lpstr>
      <vt:lpstr>Portfolio investment and economic growth.</vt:lpstr>
      <vt:lpstr>Cross-Border interbank borrowing and economic growth.</vt:lpstr>
      <vt:lpstr>Financial development and Economic growth</vt:lpstr>
      <vt:lpstr>Response of Economic Growth to FDI</vt:lpstr>
      <vt:lpstr>Response to Portfolio investment</vt:lpstr>
      <vt:lpstr>Response to Cross-border interbank borrowing</vt:lpstr>
      <vt:lpstr>Response to financial development</vt:lpstr>
      <vt:lpstr>Effect of macroeconomic Variables</vt:lpstr>
      <vt:lpstr>Recommendations</vt:lpstr>
      <vt:lpstr>Conclusions-Areas for Further Research</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MASINDE MULIRO UNIVERSITY OF SCIENCE AND TECHNOLOGY</dc:title>
  <dc:creator>mwc</dc:creator>
  <cp:lastModifiedBy>John Obiri</cp:lastModifiedBy>
  <cp:revision>47</cp:revision>
  <dcterms:created xsi:type="dcterms:W3CDTF">2015-08-04T17:53:09Z</dcterms:created>
  <dcterms:modified xsi:type="dcterms:W3CDTF">2018-03-08T09:13:34Z</dcterms:modified>
</cp:coreProperties>
</file>