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5" r:id="rId7"/>
    <p:sldId id="266" r:id="rId8"/>
    <p:sldId id="270" r:id="rId9"/>
    <p:sldId id="264" r:id="rId10"/>
    <p:sldId id="268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7FE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7670" autoAdjust="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436DF-DD33-4D60-8A90-F80363F8790C}" type="datetimeFigureOut">
              <a:rPr lang="en-US" smtClean="0"/>
              <a:pPr/>
              <a:t>22-Mar-18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C2D2C-752F-4922-9380-DE0C5C906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8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C2D2C-752F-4922-9380-DE0C5C90626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8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E8E56B-154C-4965-A5C4-6356A2C56260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872D4E-2355-41FF-9526-4F2B7B68285F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42033E-28F7-465D-A1A1-9D1DBD200A0C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AEB4A7-199E-47B6-B337-B1E790998438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F041B-D78A-4504-AEF4-B87B831E98C7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F5475-2E57-487C-9F4D-31EA25EB86AC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C57DCC-26DD-4CDC-A73F-EA74FF5DCA90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22AD6A-B38D-4F05-A0A2-E82B9FA11F3C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DF4C86-3DF9-4DEE-881F-16B4E0BC99A5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327D0A-3E24-4947-880E-2E9FBEE30C9B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D420F3-FC2F-4796-B8ED-7FFAB3559059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79000" b="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E09C86-C7F2-4B27-B15F-D76DA0287ADF}" type="datetime2">
              <a:rPr lang="en-US" smtClean="0"/>
              <a:pPr/>
              <a:t>Thursday, March 22, 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Research%20Output.%20Sample%20Size%20Table.d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Research%20output.%20Findings.do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142976" y="5214950"/>
            <a:ext cx="7406640" cy="46048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sz="27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GB" dirty="0" smtClean="0"/>
          </a:p>
          <a:p>
            <a:r>
              <a:rPr lang="en-GB" sz="11200" b="1" dirty="0" smtClean="0"/>
              <a:t>Does Student Loan Amount affect Choice of Program of Study? Evidence from Privately Sponsored Undergraduate HELB Loan Recipients in Public Universities in Western Kenya</a:t>
            </a:r>
          </a:p>
          <a:p>
            <a:pPr algn="ctr"/>
            <a:r>
              <a:rPr lang="en-GB" sz="11200" b="1" dirty="0" smtClean="0"/>
              <a:t>By </a:t>
            </a:r>
          </a:p>
          <a:p>
            <a:pPr algn="ctr"/>
            <a:r>
              <a:rPr lang="en-GB" sz="11200" b="1" dirty="0" smtClean="0"/>
              <a:t>Ogenga, Paul Akumu (PhD)</a:t>
            </a:r>
            <a:endParaRPr lang="en-GB" sz="11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/>
              <a:t>POSTGRADUATE SEMINAR SERIES  No. 2 FOR 2018 (DPGS Melting Pot)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Summary of findings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This study did not find any significant relationship between HELB loan amount and type of programme of study by privately sponsored undergraduate students in public universities in western Kenya. 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Instead, the loan amount was found to be inadequate relative to tuition fees charged at the universities for PSSPs. (covering only 36.56% for the least cost program)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Higher education loan amount doesn't affect choice of program of study among PSSP students in public universities western Kenya.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In spite of loan, some student level characteristics   continue to affect choice of program of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Higher education loan award criteria should be reviewed to factor in the cost of tuition for each privately sponsored program of study. 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This will enable students to freely enrol into programme of choice, cost notwithstanding.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GB" dirty="0" smtClean="0"/>
              <a:t>When free to do so, people choose occupations that offer them the highest returns on their abilities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However, studies show that participation in higher education in Sub-Saharan Africa is selective and markedly differentiated in terms of socio-economic classes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In Kenya specific, higher education inequality is overwhelmingly high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GB" dirty="0" smtClean="0"/>
              <a:t>Besides, enrolment in competitive programmes in STEM is skewed in favour of students from privileged backgrounds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Public universities allowed to mount PSSPs to widen participation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However, cost of PSSP vary with discipline &amp; way costly for the majority poor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Against this backdrop, </a:t>
            </a:r>
            <a:r>
              <a:rPr lang="en-GB" dirty="0" err="1" smtClean="0"/>
              <a:t>govn’t</a:t>
            </a:r>
            <a:r>
              <a:rPr lang="en-GB" dirty="0" smtClean="0"/>
              <a:t>  expanded the scope of HELB to cover PSSP students from 2008</a:t>
            </a:r>
          </a:p>
          <a:p>
            <a:pPr algn="just">
              <a:buFont typeface="Wingdings" pitchFamily="2" charset="2"/>
              <a:buChar char="q"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the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GB" dirty="0" smtClean="0"/>
              <a:t>This study sought to establish the effect of   higher education loan amount on choice of program of by privately sponsored undergraduate students in public universities in Western Kenya</a:t>
            </a:r>
          </a:p>
          <a:p>
            <a:pPr algn="just">
              <a:buFont typeface="Wingdings" pitchFamily="2" charset="2"/>
              <a:buChar char="q"/>
            </a:pPr>
            <a:endParaRPr lang="en-GB" dirty="0" smtClean="0"/>
          </a:p>
          <a:p>
            <a:pPr algn="just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Methodology; Sample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GB" dirty="0" smtClean="0"/>
              <a:t>Sampling done at respondent and institutional levels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Mathematical formula (Watson, 2001) and multistage technique used to get sample size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Sample of 517 proportionately drawn from the 2012/2013 cohort of privately sponsored HELB loan recipients in three public universities in western Kenya 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>
                <a:hlinkClick r:id="rId2" action="ppaction://hlinkfile"/>
              </a:rPr>
              <a:t>..\Research Output. Sample Size Table.doc</a:t>
            </a:r>
            <a:endParaRPr lang="en-GB" dirty="0" smtClean="0"/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Simple random sampling method was thereafter used to select individual student respondent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Methodology;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Multiple logistic regression analysis was used to model the r/ship btw HELB loan amount &amp; type of program of study while controlling for student level characteristics &amp; university factor 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Used to predict probabilities of possible outcomes of &gt;2 level  categorically distributed DV, given a set of IV which may be real valued, binary or categorical-valued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Justification: Enabled sequential modelling when DV (program of study) is 3 level categorical variable</a:t>
            </a:r>
          </a:p>
          <a:p>
            <a:pPr>
              <a:buFont typeface="Wingdings" pitchFamily="2" charset="2"/>
              <a:buChar char="q"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Prior to modelling, pair wise correlation &amp; chi-square with Cramer’s V were used to correlate the outcome variable with possible continuous &amp; categorical explanatory variables respectively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Only variables which had significant r/ship with DV were pursued further in the regression analysis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Loan amount &amp; KCSE performance were the only sig. Continuous variables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 Sex, socio-econ status, educ. </a:t>
            </a:r>
            <a:r>
              <a:rPr lang="en-GB" dirty="0" err="1" smtClean="0"/>
              <a:t>att</a:t>
            </a:r>
            <a:r>
              <a:rPr lang="en-GB" dirty="0" smtClean="0"/>
              <a:t> of </a:t>
            </a:r>
            <a:r>
              <a:rPr lang="en-GB" dirty="0" err="1" smtClean="0"/>
              <a:t>hh</a:t>
            </a:r>
            <a:r>
              <a:rPr lang="en-GB" dirty="0" smtClean="0"/>
              <a:t> head and university were the only sig. categorical variables </a:t>
            </a:r>
          </a:p>
          <a:p>
            <a:pPr>
              <a:buFont typeface="Wingdings" pitchFamily="2" charset="2"/>
              <a:buChar char="q"/>
            </a:pPr>
            <a:r>
              <a:rPr lang="en-GB" dirty="0" smtClean="0"/>
              <a:t>As such 3 sequential models were developed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dirty="0" smtClean="0"/>
              <a:t>Descriptive statistics of the IV (Loan Amount)</a:t>
            </a:r>
          </a:p>
          <a:p>
            <a:pPr>
              <a:buNone/>
            </a:pPr>
            <a:r>
              <a:rPr lang="en-GB" dirty="0" smtClean="0"/>
              <a:t>   Mean (40207.69), Mode (35000) Median (37000)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>
                <a:hlinkClick r:id="rId2" action="ppaction://hlinkfile"/>
              </a:rPr>
              <a:t>Research output. Findings.doc</a:t>
            </a:r>
            <a:endParaRPr lang="en-GB" dirty="0" smtClean="0"/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Loan amount was stat. significant in both scenarios in the 1</a:t>
            </a:r>
            <a:r>
              <a:rPr lang="en-GB" baseline="30000" dirty="0" smtClean="0"/>
              <a:t>st</a:t>
            </a:r>
            <a:r>
              <a:rPr lang="en-GB" dirty="0" smtClean="0"/>
              <a:t> model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It however became stat. insignificant in both scenarios when student-level characteristics were controlled for in the 2</a:t>
            </a:r>
            <a:r>
              <a:rPr lang="en-GB" baseline="30000" dirty="0" smtClean="0"/>
              <a:t>nd</a:t>
            </a:r>
            <a:r>
              <a:rPr lang="en-GB" dirty="0" smtClean="0"/>
              <a:t> model.  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Furthermore, while controlling for both student level characteristics and university of enrolment in the 3</a:t>
            </a:r>
            <a:r>
              <a:rPr lang="en-GB" baseline="30000" dirty="0" smtClean="0"/>
              <a:t>rd</a:t>
            </a:r>
            <a:r>
              <a:rPr lang="en-GB" dirty="0" smtClean="0"/>
              <a:t>model, the loan amount was still statistically insignificant</a:t>
            </a:r>
          </a:p>
          <a:p>
            <a:pPr>
              <a:buFont typeface="Wingdings" pitchFamily="2" charset="2"/>
              <a:buChar char="q"/>
            </a:pPr>
            <a:endParaRPr lang="en-GB" dirty="0" smtClean="0"/>
          </a:p>
          <a:p>
            <a:pPr>
              <a:buFont typeface="Wingdings" pitchFamily="2" charset="2"/>
              <a:buChar char="q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n-GB" dirty="0" smtClean="0"/>
              <a:t>This could be attributed to the inadequate amounts of loan awarded to the individual student relative to the cost of such programmes of study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n-GB" dirty="0" smtClean="0"/>
              <a:t>However, some student level </a:t>
            </a:r>
            <a:r>
              <a:rPr lang="en-GB" dirty="0" err="1" smtClean="0"/>
              <a:t>xtics</a:t>
            </a:r>
            <a:r>
              <a:rPr lang="en-GB" dirty="0" smtClean="0"/>
              <a:t> and university factor were stat. sig in some scenarios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n-GB" dirty="0" smtClean="0"/>
              <a:t>They include source of financing, KCSE performance, family socio-economic status and highest educational attainment of head of household</a:t>
            </a:r>
          </a:p>
          <a:p>
            <a:pPr>
              <a:buFont typeface="Wingdings" pitchFamily="2" charset="2"/>
              <a:buChar char="q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</TotalTime>
  <Words>716</Words>
  <Application>Microsoft Office PowerPoint</Application>
  <PresentationFormat>On-screen Show (4:3)</PresentationFormat>
  <Paragraphs>66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 MT</vt:lpstr>
      <vt:lpstr>Verdana</vt:lpstr>
      <vt:lpstr>Wingdings</vt:lpstr>
      <vt:lpstr>Wingdings 2</vt:lpstr>
      <vt:lpstr>Solstice</vt:lpstr>
      <vt:lpstr>      </vt:lpstr>
      <vt:lpstr>Introduction</vt:lpstr>
      <vt:lpstr>Cont...</vt:lpstr>
      <vt:lpstr>Purpose of the Study</vt:lpstr>
      <vt:lpstr>Methodology; Sample </vt:lpstr>
      <vt:lpstr>Methodology; Analysis</vt:lpstr>
      <vt:lpstr>Cont...</vt:lpstr>
      <vt:lpstr>Results </vt:lpstr>
      <vt:lpstr>Cont...</vt:lpstr>
      <vt:lpstr>Summary of findings</vt:lpstr>
      <vt:lpstr>Conclusions</vt:lpstr>
      <vt:lpstr>Recommendations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MASINDE MULIRO UNIVERSITY OF SCIENCE AND TECHNOLOGY</dc:title>
  <dc:creator>mwc</dc:creator>
  <cp:lastModifiedBy>Prof John Obiri</cp:lastModifiedBy>
  <cp:revision>102</cp:revision>
  <dcterms:created xsi:type="dcterms:W3CDTF">2015-08-04T17:53:09Z</dcterms:created>
  <dcterms:modified xsi:type="dcterms:W3CDTF">2018-03-22T11:40:13Z</dcterms:modified>
</cp:coreProperties>
</file>