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5"/>
  </p:notesMasterIdLst>
  <p:handoutMasterIdLst>
    <p:handoutMasterId r:id="rId36"/>
  </p:handout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3" r:id="rId13"/>
    <p:sldId id="274" r:id="rId14"/>
    <p:sldId id="276" r:id="rId15"/>
    <p:sldId id="277" r:id="rId16"/>
    <p:sldId id="275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8" r:id="rId32"/>
    <p:sldId id="295" r:id="rId33"/>
    <p:sldId id="297" r:id="rId34"/>
  </p:sldIdLst>
  <p:sldSz cx="9144000" cy="6858000" type="screen4x3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7FE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8" autoAdjust="0"/>
    <p:restoredTop sz="95294" autoAdjust="0"/>
  </p:normalViewPr>
  <p:slideViewPr>
    <p:cSldViewPr>
      <p:cViewPr varScale="1">
        <p:scale>
          <a:sx n="70" d="100"/>
          <a:sy n="70" d="100"/>
        </p:scale>
        <p:origin x="140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161EB-9389-464F-97AB-1488528F3CAC}" type="datetimeFigureOut">
              <a:rPr lang="en-US" smtClean="0"/>
              <a:t>04-Apr-18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453DD8-C589-47F0-A026-8CE8B652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8110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436DF-DD33-4D60-8A90-F80363F8790C}" type="datetimeFigureOut">
              <a:rPr lang="en-US" smtClean="0"/>
              <a:pPr/>
              <a:t>04-Apr-18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82700" y="677863"/>
            <a:ext cx="4511675" cy="3384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288354"/>
            <a:ext cx="5661660" cy="40626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7514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575140"/>
            <a:ext cx="3066733" cy="451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CC2D2C-752F-4922-9380-DE0C5C906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286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36EB5D-E579-4308-96B0-EA00F8934AE8}" type="datetime2">
              <a:rPr lang="en-US" smtClean="0"/>
              <a:t>Wednesday, April 4, 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AC3D20-8324-4AAF-A8DB-2F01A31850DB}" type="datetime2">
              <a:rPr lang="en-US" smtClean="0"/>
              <a:t>Wednesday, April 4,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3A67B9-0F19-4D77-8582-89D9E1C7BE1D}" type="datetime2">
              <a:rPr lang="en-US" smtClean="0"/>
              <a:t>Wednesday, April 4,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BC1E70-E4BC-4C11-A2A5-2CC0C2F1DDD6}" type="datetime2">
              <a:rPr lang="en-US" smtClean="0"/>
              <a:t>Wednesday, April 4,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990F0B-2552-44A2-A64C-0017BFC1718D}" type="datetime2">
              <a:rPr lang="en-US" smtClean="0"/>
              <a:t>Wednesday, April 4,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F4B5A4-8BB3-453E-9DF3-151932CDF755}" type="datetime2">
              <a:rPr lang="en-US" smtClean="0"/>
              <a:t>Wednesday, April 4,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83A40-DECE-42E8-AD2E-20D5B022562C}" type="datetime2">
              <a:rPr lang="en-US" smtClean="0"/>
              <a:t>Wednesday, April 4, 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E9A647-5FEB-4622-BC4E-4F489A39E05F}" type="datetime2">
              <a:rPr lang="en-US" smtClean="0"/>
              <a:t>Wednesday, April 4,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45CA47-E0CF-44E9-B6EE-70CB92EC2D93}" type="datetime2">
              <a:rPr lang="en-US" smtClean="0"/>
              <a:t>Wednesday, April 4,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1407C9-B509-4ACD-8A6E-BF60C5A94F0D}" type="datetime2">
              <a:rPr lang="en-US" smtClean="0"/>
              <a:t>Wednesday, April 4,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59B00A-7C6E-4B09-BCF2-15E1D5E3C688}" type="datetime2">
              <a:rPr lang="en-US" smtClean="0"/>
              <a:t>Wednesday, April 4,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r="79000" b="6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05D3034-0F7E-4B0E-8880-0B03CFF82AD8}" type="datetime2">
              <a:rPr lang="en-US" smtClean="0"/>
              <a:t>Wednesday, April 4, 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086DBC9-78DA-4DAE-AAE2-266792C609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ijeps.trueschoalr.org/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Limited.vc@mmust.ac.ke" TargetMode="External"/><Relationship Id="rId2" Type="http://schemas.openxmlformats.org/officeDocument/2006/relationships/hyperlink" Target="http://www.researchpublish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447800"/>
            <a:ext cx="7467600" cy="2286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CONTRIBUTION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OF HIV AND AIDS CURRICULUM MAINSTREAMING TO KENYAN UNIVERSITY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STUDENTS’ HIV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RISK PERCEPTION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BEHAVIOUR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114800"/>
            <a:ext cx="7406640" cy="1752600"/>
          </a:xfrm>
        </p:spPr>
        <p:txBody>
          <a:bodyPr/>
          <a:lstStyle/>
          <a:p>
            <a:pPr algn="ctr"/>
            <a:r>
              <a:rPr lang="en-US" dirty="0"/>
              <a:t>By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Dr MARGARET </a:t>
            </a:r>
            <a:r>
              <a:rPr lang="en-US" b="1" dirty="0">
                <a:solidFill>
                  <a:srgbClr val="FF0000"/>
                </a:solidFill>
              </a:rPr>
              <a:t>MUKOYA IMMONJE </a:t>
            </a:r>
          </a:p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5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Justification of the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Education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is said to be one of the best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“social vaccines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 against HIV&amp;AIDS.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Nzioka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et 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2007).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AIDS research agenda in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2014/15-2018/19 Kenyan AIDS Strategic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Framework (KASF) in the priority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Geographies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Population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s; to reduce new infections to achieve vision 2030.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Theme is still recurrent in the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Hyogo Framework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for Action 2005-2010, (UN, 2005)for disaster risk reduction and the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Sendai Framework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UN, 2015).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Creation of  new knowledge and for CUE curriculum policy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review especially foe HIV&amp;AIDS curriculum mainstreaming.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Since the AAU toolkit,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little or no  such evaluation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HIV&amp;AIDS curriculum mainstreaming effort has been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done so this was a timely investigation.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1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the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Geographic Scope-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Limited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undergraduate students in universities bordering Lake Victoria in Kenya; a high HIV prevalence area. (17.1%, KAIS Report 2014).</a:t>
            </a:r>
          </a:p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Study focus w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HIV&amp;AIDS curriculum mainstreaming associated with HIV risk behaviour and knowledge of the students in study.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HIV risk perception and behaviour were limited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sexual risk factors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79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" pitchFamily="34" charset="0"/>
              </a:rPr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Study Area: </a:t>
            </a:r>
            <a:r>
              <a:rPr lang="en-US" dirty="0"/>
              <a:t>The counties bordering the lake are Kisumu County, </a:t>
            </a:r>
            <a:r>
              <a:rPr lang="en-US" dirty="0" err="1"/>
              <a:t>Siaya</a:t>
            </a:r>
            <a:r>
              <a:rPr lang="en-US" dirty="0"/>
              <a:t> County, </a:t>
            </a:r>
            <a:r>
              <a:rPr lang="en-US" dirty="0" err="1"/>
              <a:t>Homa</a:t>
            </a:r>
            <a:r>
              <a:rPr lang="en-US" dirty="0"/>
              <a:t> Bay </a:t>
            </a:r>
            <a:r>
              <a:rPr lang="en-US" dirty="0" smtClean="0"/>
              <a:t>and </a:t>
            </a:r>
            <a:r>
              <a:rPr lang="en-US" dirty="0" err="1" smtClean="0"/>
              <a:t>MigoriCounties</a:t>
            </a:r>
            <a:r>
              <a:rPr lang="en-US" dirty="0" smtClean="0"/>
              <a:t>.</a:t>
            </a:r>
          </a:p>
          <a:p>
            <a:r>
              <a:rPr lang="en-US" b="1" dirty="0"/>
              <a:t>The study included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Maseno University, </a:t>
            </a:r>
          </a:p>
          <a:p>
            <a:pPr lvl="1"/>
            <a:r>
              <a:rPr lang="en-US" dirty="0" err="1"/>
              <a:t>Jaramogi</a:t>
            </a:r>
            <a:r>
              <a:rPr lang="en-US" dirty="0"/>
              <a:t> </a:t>
            </a:r>
            <a:r>
              <a:rPr lang="en-US" dirty="0" err="1"/>
              <a:t>Oginga</a:t>
            </a:r>
            <a:r>
              <a:rPr lang="en-US" dirty="0"/>
              <a:t> </a:t>
            </a:r>
            <a:r>
              <a:rPr lang="en-US" dirty="0" err="1"/>
              <a:t>Odinga</a:t>
            </a:r>
            <a:r>
              <a:rPr lang="en-US" dirty="0"/>
              <a:t> University of Science and Technology, (JOOUST) </a:t>
            </a:r>
          </a:p>
          <a:p>
            <a:pPr lvl="1"/>
            <a:r>
              <a:rPr lang="en-US" dirty="0" err="1"/>
              <a:t>Rongo</a:t>
            </a:r>
            <a:r>
              <a:rPr lang="en-US" dirty="0"/>
              <a:t> University College and </a:t>
            </a:r>
          </a:p>
          <a:p>
            <a:pPr lvl="1"/>
            <a:r>
              <a:rPr lang="en-US" dirty="0"/>
              <a:t>Great Lakes University of Kisumu (GLUK).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199783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24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3" name="Picture 321" descr="Description: C:\Users\SN OGALLO\Documents\assigment gis\Garissa County\Location of Nyanza Universities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51555"/>
            <a:ext cx="5629275" cy="728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447800" y="699701"/>
            <a:ext cx="152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STUDY AREA MAP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656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Population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study’s </a:t>
            </a:r>
            <a:r>
              <a:rPr lang="en-US" b="1" dirty="0"/>
              <a:t>units of observation </a:t>
            </a:r>
            <a:r>
              <a:rPr lang="en-US" dirty="0"/>
              <a:t>were the </a:t>
            </a:r>
            <a:r>
              <a:rPr lang="en-US" b="1" dirty="0"/>
              <a:t>universities in counties bordering Lake Victoria,</a:t>
            </a:r>
            <a:r>
              <a:rPr lang="en-US" dirty="0"/>
              <a:t> and </a:t>
            </a:r>
          </a:p>
          <a:p>
            <a:r>
              <a:rPr lang="en-US" dirty="0"/>
              <a:t>The </a:t>
            </a:r>
            <a:r>
              <a:rPr lang="en-US" b="1" dirty="0"/>
              <a:t>units of analysis were 384 undergraduates </a:t>
            </a:r>
            <a:r>
              <a:rPr lang="en-US" dirty="0"/>
              <a:t>drawn from the universities selected for the study.</a:t>
            </a:r>
          </a:p>
          <a:p>
            <a:r>
              <a:rPr lang="en-US" b="1" dirty="0"/>
              <a:t>4 academic registrars </a:t>
            </a:r>
            <a:r>
              <a:rPr lang="en-US" dirty="0"/>
              <a:t>(who are the custodians of all university curricula HIV&amp;AIDS included), </a:t>
            </a:r>
          </a:p>
          <a:p>
            <a:r>
              <a:rPr lang="en-US" b="1" dirty="0"/>
              <a:t>4 ACU coordinators </a:t>
            </a:r>
            <a:r>
              <a:rPr lang="en-US" dirty="0"/>
              <a:t>and/or </a:t>
            </a:r>
            <a:r>
              <a:rPr lang="en-US" b="1" dirty="0"/>
              <a:t>Deans of Students </a:t>
            </a:r>
            <a:r>
              <a:rPr lang="en-US" dirty="0"/>
              <a:t>(who are in charge of counseling and coordinating Students’ activities relating to HIV and AIDS)</a:t>
            </a:r>
          </a:p>
          <a:p>
            <a:r>
              <a:rPr lang="en-US" b="1" dirty="0"/>
              <a:t>9-13 Student FGD discussants </a:t>
            </a:r>
            <a:r>
              <a:rPr lang="en-US" dirty="0"/>
              <a:t>(men and women included)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34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Sampling Strategy(</a:t>
            </a:r>
            <a:r>
              <a:rPr lang="en-US" dirty="0">
                <a:solidFill>
                  <a:srgbClr val="FF0000"/>
                </a:solidFill>
              </a:rPr>
              <a:t>multi-stage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Purposive sampling to select the four universities studied.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Quota sampling to determine the number of students to be studied in each university.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Systematic random sampling (every fifth student)to identify those who would fill in the questionnaires.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Key informants and Focus group discussants were also purposively selected.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52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Sample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sample size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for the study (n) was calculated using the formula proposed by Fisher, Laing and Stoeckel (1983).</a:t>
            </a:r>
          </a:p>
          <a:p>
            <a:pPr algn="just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It produced a desired sample size of 384 and 96 students per university studied.</a:t>
            </a:r>
          </a:p>
          <a:p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94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Methods of analysis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indent="-914400">
              <a:buFont typeface="+mj-lt"/>
              <a:buAutoNum type="alphaUcPeriod"/>
            </a:pPr>
            <a:r>
              <a:rPr lang="en-US" sz="4400" b="1" dirty="0"/>
              <a:t>Descriptive narratives</a:t>
            </a:r>
            <a:r>
              <a:rPr lang="en-US" sz="4400" dirty="0"/>
              <a:t>,</a:t>
            </a:r>
          </a:p>
          <a:p>
            <a:pPr marL="914400" indent="-914400">
              <a:buFont typeface="+mj-lt"/>
              <a:buAutoNum type="alphaUcPeriod"/>
            </a:pPr>
            <a:r>
              <a:rPr lang="en-US" sz="4400" b="1" dirty="0"/>
              <a:t>Content analysis</a:t>
            </a:r>
            <a:r>
              <a:rPr lang="en-US" sz="4400" dirty="0"/>
              <a:t>, </a:t>
            </a:r>
          </a:p>
          <a:p>
            <a:pPr marL="914400" indent="-914400">
              <a:buFont typeface="+mj-lt"/>
              <a:buAutoNum type="alphaUcPeriod"/>
            </a:pPr>
            <a:r>
              <a:rPr lang="en-US" sz="4400" b="1" dirty="0"/>
              <a:t>Descriptive statistics </a:t>
            </a:r>
            <a:endParaRPr lang="en-US" sz="4400" dirty="0"/>
          </a:p>
          <a:p>
            <a:pPr marL="914400" indent="-914400">
              <a:buFont typeface="+mj-lt"/>
              <a:buAutoNum type="alphaUcPeriod"/>
            </a:pPr>
            <a:r>
              <a:rPr lang="en-US" sz="4400" b="1" dirty="0"/>
              <a:t>Pearson Chi-square of association</a:t>
            </a:r>
            <a:endParaRPr lang="en-US" sz="4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50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Designs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Extent of curriculum </a:t>
            </a:r>
            <a:r>
              <a:rPr lang="en-US" dirty="0"/>
              <a:t>mainstreaming in each of the four universities studied----</a:t>
            </a:r>
            <a:r>
              <a:rPr lang="en-US" b="1" dirty="0">
                <a:solidFill>
                  <a:srgbClr val="C00000"/>
                </a:solidFill>
              </a:rPr>
              <a:t>Descriptive survey</a:t>
            </a:r>
          </a:p>
          <a:p>
            <a:r>
              <a:rPr lang="en-US" b="1" dirty="0"/>
              <a:t>Determine the level of HIV Risk Perception </a:t>
            </a:r>
            <a:r>
              <a:rPr lang="en-US" dirty="0"/>
              <a:t>of university undergraduate students around Lake Victoria  in Kenya </a:t>
            </a:r>
            <a:r>
              <a:rPr lang="en-US" b="1" dirty="0"/>
              <a:t>in relation to their knowledge  </a:t>
            </a:r>
            <a:r>
              <a:rPr lang="en-US" dirty="0"/>
              <a:t>of HIV and AIDS----</a:t>
            </a:r>
            <a:r>
              <a:rPr lang="en-US" b="1" dirty="0">
                <a:solidFill>
                  <a:srgbClr val="C00000"/>
                </a:solidFill>
              </a:rPr>
              <a:t>Associational</a:t>
            </a:r>
          </a:p>
          <a:p>
            <a:r>
              <a:rPr lang="en-US" b="1" dirty="0"/>
              <a:t>Examine the level of HIV Risk Behaviour </a:t>
            </a:r>
            <a:r>
              <a:rPr lang="en-US" dirty="0"/>
              <a:t>of the undergraduate students</a:t>
            </a:r>
            <a:r>
              <a:rPr lang="en-US" b="1" dirty="0"/>
              <a:t> in relation to their knowledge  of the HIV and  AIDS-----</a:t>
            </a:r>
            <a:r>
              <a:rPr lang="en-US" b="1" dirty="0">
                <a:solidFill>
                  <a:srgbClr val="C00000"/>
                </a:solidFill>
              </a:rPr>
              <a:t>Associational</a:t>
            </a:r>
          </a:p>
          <a:p>
            <a:r>
              <a:rPr lang="en-US" b="1" dirty="0"/>
              <a:t>Determine the relationship between the HIV Risk Perception and HIV Risk Behaviour of the university undergrads------</a:t>
            </a:r>
            <a:r>
              <a:rPr lang="en-US" b="1" dirty="0">
                <a:solidFill>
                  <a:srgbClr val="C00000"/>
                </a:solidFill>
              </a:rPr>
              <a:t>Associational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126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and Discussions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FINDINGS ON: 1</a:t>
            </a:r>
            <a:r>
              <a:rPr lang="en-US" b="1" baseline="30000" dirty="0"/>
              <a:t>st</a:t>
            </a:r>
            <a:r>
              <a:rPr lang="en-US" b="1" dirty="0"/>
              <a:t> OBJECTIVE</a:t>
            </a:r>
            <a:r>
              <a:rPr lang="en-US" dirty="0"/>
              <a:t>; </a:t>
            </a:r>
            <a:r>
              <a:rPr lang="en-US" b="1" dirty="0"/>
              <a:t>10-Point Scale Adherence criteria of the extent of HIV&amp;AIDS mainstreaming in the universities in the counties bordering Lake Victoria in </a:t>
            </a:r>
            <a:r>
              <a:rPr lang="en-US" b="1" dirty="0" smtClean="0"/>
              <a:t>Kenya</a:t>
            </a:r>
            <a:r>
              <a:rPr lang="en-US" b="1" dirty="0"/>
              <a:t>. </a:t>
            </a:r>
            <a:endParaRPr lang="en-US" b="1" dirty="0" smtClean="0"/>
          </a:p>
          <a:p>
            <a:r>
              <a:rPr lang="en-US" b="1" dirty="0" err="1"/>
              <a:t>Rongo</a:t>
            </a:r>
            <a:r>
              <a:rPr lang="en-US" b="1" dirty="0"/>
              <a:t> University College			40%</a:t>
            </a:r>
          </a:p>
          <a:p>
            <a:endParaRPr lang="en-US" b="1" dirty="0"/>
          </a:p>
          <a:p>
            <a:r>
              <a:rPr lang="en-US" b="1" dirty="0"/>
              <a:t>GLUK						50%</a:t>
            </a:r>
          </a:p>
          <a:p>
            <a:endParaRPr lang="en-US" b="1" dirty="0"/>
          </a:p>
          <a:p>
            <a:r>
              <a:rPr lang="en-US" b="1" dirty="0"/>
              <a:t>JOOUST						80%</a:t>
            </a:r>
          </a:p>
          <a:p>
            <a:endParaRPr lang="en-US" b="1" dirty="0"/>
          </a:p>
          <a:p>
            <a:r>
              <a:rPr lang="en-US" b="1" dirty="0"/>
              <a:t>Maseno University</a:t>
            </a:r>
            <a:r>
              <a:rPr lang="en-US" dirty="0"/>
              <a:t>				80%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37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PRESENTATION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514350">
              <a:buFont typeface="+mj-lt"/>
              <a:buAutoNum type="arabicPeriod"/>
            </a:pPr>
            <a:r>
              <a:rPr lang="en-US" dirty="0"/>
              <a:t>Background: </a:t>
            </a:r>
            <a:r>
              <a:rPr lang="en-US" dirty="0" smtClean="0"/>
              <a:t> Statement </a:t>
            </a:r>
            <a:r>
              <a:rPr lang="en-US" dirty="0"/>
              <a:t>of Problem, Research Objectives, 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Materials and Methods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Findings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Conclusions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Recommendations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RESULTS ON 2</a:t>
            </a:r>
            <a:r>
              <a:rPr lang="en-US" b="1" baseline="30000" dirty="0"/>
              <a:t>ND</a:t>
            </a:r>
            <a:r>
              <a:rPr lang="en-US" b="1" dirty="0"/>
              <a:t>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The level of association between HIV Risk Perception  and knowledge of university undergraduate students in the counties bordering Lake Victoria in Kenya </a:t>
            </a:r>
            <a:r>
              <a:rPr lang="en-US" b="1" dirty="0" smtClean="0">
                <a:solidFill>
                  <a:schemeClr val="accent2"/>
                </a:solidFill>
              </a:rPr>
              <a:t>.</a:t>
            </a:r>
          </a:p>
          <a:p>
            <a:pPr marL="0" lvl="0" indent="0">
              <a:buNone/>
            </a:pPr>
            <a:endParaRPr lang="en-US" b="1" dirty="0">
              <a:solidFill>
                <a:schemeClr val="accent2"/>
              </a:solidFill>
            </a:endParaRPr>
          </a:p>
          <a:p>
            <a:pPr lvl="0"/>
            <a:r>
              <a:rPr lang="en-US" dirty="0"/>
              <a:t> </a:t>
            </a:r>
            <a:r>
              <a:rPr lang="en-US" b="1" dirty="0"/>
              <a:t>X</a:t>
            </a:r>
            <a:r>
              <a:rPr lang="en-US" b="1" baseline="30000" dirty="0"/>
              <a:t>2</a:t>
            </a:r>
            <a:r>
              <a:rPr lang="en-US" b="1" dirty="0"/>
              <a:t>(384,3df) = 3.187}, at α=0.05 </a:t>
            </a:r>
            <a:r>
              <a:rPr lang="en-US" dirty="0"/>
              <a:t>showed that there was an association between the students HIV risk perception and their HIV&amp;AIDS  </a:t>
            </a:r>
            <a:r>
              <a:rPr lang="en-US" dirty="0" smtClean="0"/>
              <a:t>knowledge.</a:t>
            </a:r>
          </a:p>
          <a:p>
            <a:pPr marL="82296" lvl="0" indent="0">
              <a:buNone/>
            </a:pPr>
            <a:endParaRPr lang="en-US" dirty="0"/>
          </a:p>
          <a:p>
            <a:pPr lvl="0"/>
            <a:r>
              <a:rPr lang="en-US" dirty="0"/>
              <a:t>The </a:t>
            </a:r>
            <a:r>
              <a:rPr lang="en-US" b="1" dirty="0">
                <a:solidFill>
                  <a:srgbClr val="FF0000"/>
                </a:solidFill>
              </a:rPr>
              <a:t>association was weak </a:t>
            </a:r>
            <a:r>
              <a:rPr lang="en-US" dirty="0"/>
              <a:t>using the Phi/Cramer’s v </a:t>
            </a:r>
            <a:r>
              <a:rPr lang="en-US" b="1" dirty="0"/>
              <a:t>(9.1%), p=0.364 </a:t>
            </a:r>
            <a:r>
              <a:rPr lang="en-US" dirty="0"/>
              <a:t>The finding was in agreement with results in reviewed literature such as </a:t>
            </a:r>
            <a:r>
              <a:rPr lang="en-US" dirty="0" err="1"/>
              <a:t>Durojaiye</a:t>
            </a:r>
            <a:r>
              <a:rPr lang="en-US" dirty="0"/>
              <a:t> (2009), </a:t>
            </a:r>
            <a:r>
              <a:rPr lang="en-US" dirty="0" err="1"/>
              <a:t>Nwokoji</a:t>
            </a:r>
            <a:r>
              <a:rPr lang="en-US" dirty="0"/>
              <a:t> </a:t>
            </a:r>
            <a:r>
              <a:rPr lang="en-US" i="1" dirty="0"/>
              <a:t>et al</a:t>
            </a:r>
            <a:r>
              <a:rPr lang="en-US" dirty="0"/>
              <a:t> (2003) and </a:t>
            </a:r>
            <a:r>
              <a:rPr lang="en-US" dirty="0" err="1"/>
              <a:t>Akwara</a:t>
            </a:r>
            <a:r>
              <a:rPr lang="en-US" dirty="0"/>
              <a:t> </a:t>
            </a:r>
            <a:r>
              <a:rPr lang="en-US" i="1" dirty="0"/>
              <a:t>et al</a:t>
            </a:r>
            <a:r>
              <a:rPr lang="en-US" dirty="0"/>
              <a:t> (2003) on the inconsistency of variable association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348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RESULTS ON 3</a:t>
            </a:r>
            <a:r>
              <a:rPr lang="en-US" b="1" baseline="30000" dirty="0"/>
              <a:t>RD</a:t>
            </a:r>
            <a:r>
              <a:rPr lang="en-US" b="1" dirty="0"/>
              <a:t>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Level of Association between the university undergraduate Students’ HIV Risk Behaviour in Relation To Knowledge in the study area.</a:t>
            </a:r>
          </a:p>
          <a:p>
            <a:r>
              <a:rPr lang="en-US" dirty="0"/>
              <a:t>{X</a:t>
            </a:r>
            <a:r>
              <a:rPr lang="en-US" baseline="30000" dirty="0"/>
              <a:t>2</a:t>
            </a:r>
            <a:r>
              <a:rPr lang="en-US" dirty="0"/>
              <a:t>(384,5df) = 7.859, p=0.143}, at α=0.05 showed a </a:t>
            </a:r>
            <a:r>
              <a:rPr lang="en-US" b="1" dirty="0">
                <a:solidFill>
                  <a:srgbClr val="FF0000"/>
                </a:solidFill>
              </a:rPr>
              <a:t>fairly weak relationship </a:t>
            </a:r>
            <a:r>
              <a:rPr lang="en-US" dirty="0"/>
              <a:t>between the students HIV risk behaviour and their HIV knowledge. Phi / Cramer’s v. (14.3%), p=0.164 in a 2-sided test. 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73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Findings On 4</a:t>
            </a:r>
            <a:r>
              <a:rPr lang="en-US" b="1" baseline="30000" dirty="0"/>
              <a:t>th</a:t>
            </a:r>
            <a:r>
              <a:rPr lang="en-US" b="1" dirty="0"/>
              <a:t> 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Association between the students’ risk perception and behaviour</a:t>
            </a:r>
          </a:p>
          <a:p>
            <a:r>
              <a:rPr lang="en-US" dirty="0"/>
              <a:t>The results</a:t>
            </a:r>
            <a:r>
              <a:rPr lang="en-US" b="1" dirty="0"/>
              <a:t> {X</a:t>
            </a:r>
            <a:r>
              <a:rPr lang="en-US" b="1" baseline="30000" dirty="0"/>
              <a:t>2</a:t>
            </a:r>
            <a:r>
              <a:rPr lang="en-US" b="1" dirty="0"/>
              <a:t>(384,15df) = 88.604, p=0.000}</a:t>
            </a:r>
            <a:r>
              <a:rPr lang="en-US" dirty="0"/>
              <a:t>, at α=0.05 </a:t>
            </a:r>
            <a:r>
              <a:rPr lang="en-US" b="1" dirty="0">
                <a:solidFill>
                  <a:srgbClr val="FF0000"/>
                </a:solidFill>
              </a:rPr>
              <a:t>showed a strong and direct association </a:t>
            </a:r>
            <a:r>
              <a:rPr lang="en-US" dirty="0"/>
              <a:t>between the students HIV risk perception and behaviour.{</a:t>
            </a:r>
            <a:r>
              <a:rPr lang="en-US" b="1" dirty="0"/>
              <a:t> Phi / Cramer’s v (27.7%), p=0.00 in a 2-sided test}.</a:t>
            </a:r>
          </a:p>
          <a:p>
            <a:r>
              <a:rPr lang="en-US" b="1" dirty="0"/>
              <a:t> </a:t>
            </a:r>
            <a:r>
              <a:rPr lang="en-US" dirty="0"/>
              <a:t>The strength of the relationship between the students’ risk perception and behaviour confirmed</a:t>
            </a:r>
            <a:r>
              <a:rPr lang="en-US" b="1" dirty="0"/>
              <a:t> a direct association</a:t>
            </a:r>
            <a:r>
              <a:rPr lang="en-US" dirty="0"/>
              <a:t> in percentages </a:t>
            </a:r>
            <a:r>
              <a:rPr lang="en-US" dirty="0" smtClean="0"/>
              <a:t>that were </a:t>
            </a:r>
            <a:r>
              <a:rPr lang="en-US" dirty="0"/>
              <a:t>given </a:t>
            </a:r>
            <a:r>
              <a:rPr lang="en-US" dirty="0" smtClean="0"/>
              <a:t>based </a:t>
            </a:r>
            <a:r>
              <a:rPr lang="en-US" dirty="0"/>
              <a:t>on the students’ risk behaviour. It also agreed with</a:t>
            </a:r>
            <a:r>
              <a:rPr lang="en-US" b="1" dirty="0"/>
              <a:t> literature reviewed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43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>
                <a:solidFill>
                  <a:srgbClr val="FF0000"/>
                </a:solidFill>
              </a:rPr>
              <a:t>Role of Intervening factors on Students’ HIV risk perception and Behaviour </a:t>
            </a:r>
            <a:r>
              <a:rPr lang="en-US" sz="2000" b="1" dirty="0" smtClean="0">
                <a:solidFill>
                  <a:srgbClr val="FF0000"/>
                </a:solidFill>
              </a:rPr>
              <a:t>(</a:t>
            </a:r>
            <a:r>
              <a:rPr lang="en-US" sz="2000" b="1" dirty="0" smtClean="0"/>
              <a:t>Finding)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Role of year of study</a:t>
            </a:r>
            <a:r>
              <a:rPr lang="en-US" dirty="0"/>
              <a:t>(X</a:t>
            </a:r>
            <a:r>
              <a:rPr lang="en-US" baseline="30000" dirty="0"/>
              <a:t>2</a:t>
            </a:r>
            <a:r>
              <a:rPr lang="en-US" dirty="0"/>
              <a:t>(384,15df) = 26.39, p=0.034}, at α=0.05, Phi / Cramer’s v (19.1%), p=0.034) in a 2-sided test –</a:t>
            </a:r>
            <a:r>
              <a:rPr lang="en-US" b="1" dirty="0">
                <a:solidFill>
                  <a:srgbClr val="FF0000"/>
                </a:solidFill>
              </a:rPr>
              <a:t>fairly strong </a:t>
            </a:r>
            <a:r>
              <a:rPr lang="en-US" dirty="0"/>
              <a:t>and significant.</a:t>
            </a:r>
            <a:endParaRPr lang="en-US" b="1" dirty="0"/>
          </a:p>
          <a:p>
            <a:r>
              <a:rPr lang="en-US" b="1" dirty="0"/>
              <a:t>Role of Peer Pressure</a:t>
            </a:r>
            <a:r>
              <a:rPr lang="en-US" dirty="0"/>
              <a:t> (X</a:t>
            </a:r>
            <a:r>
              <a:rPr lang="en-US" baseline="30000" dirty="0"/>
              <a:t>2</a:t>
            </a:r>
            <a:r>
              <a:rPr lang="en-US" dirty="0"/>
              <a:t>(384,15df) = 26.391, p=0.033}, at α=0.05, Phi / Cramer’s v (19.1%), p=0.0.033) in a 2-sided test (</a:t>
            </a:r>
            <a:r>
              <a:rPr lang="en-US" b="1" dirty="0">
                <a:solidFill>
                  <a:srgbClr val="FF0000"/>
                </a:solidFill>
              </a:rPr>
              <a:t>also significant</a:t>
            </a:r>
            <a:r>
              <a:rPr lang="en-US" dirty="0"/>
              <a:t>)</a:t>
            </a:r>
          </a:p>
          <a:p>
            <a:r>
              <a:rPr lang="en-US" b="1" dirty="0"/>
              <a:t>Role of Gender</a:t>
            </a:r>
            <a:r>
              <a:rPr lang="en-US" dirty="0"/>
              <a:t> X</a:t>
            </a:r>
            <a:r>
              <a:rPr lang="en-US" baseline="30000" dirty="0"/>
              <a:t>2</a:t>
            </a:r>
            <a:r>
              <a:rPr lang="en-US" dirty="0"/>
              <a:t>(384,15df) = 12.92, p=0.024, }, at α=0.05, Phi / Cramer’s v (18.4%), p=0.024) in a 2-sided test. ( </a:t>
            </a:r>
            <a:r>
              <a:rPr lang="en-US" b="1" dirty="0">
                <a:solidFill>
                  <a:srgbClr val="FF0000"/>
                </a:solidFill>
              </a:rPr>
              <a:t>a fairly strong association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342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Other Intervening Factors  </a:t>
            </a:r>
            <a:r>
              <a:rPr lang="en-US" sz="2800" dirty="0"/>
              <a:t>Found</a:t>
            </a:r>
            <a:r>
              <a:rPr lang="en-US" sz="2800" dirty="0">
                <a:solidFill>
                  <a:srgbClr val="FF0000"/>
                </a:solidFill>
              </a:rPr>
              <a:t> associated with HIV Risk Behaviour in the study with weak association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Marital status</a:t>
            </a:r>
          </a:p>
          <a:p>
            <a:r>
              <a:rPr lang="en-US" sz="4000" dirty="0"/>
              <a:t>Religious Faith</a:t>
            </a:r>
          </a:p>
          <a:p>
            <a:r>
              <a:rPr lang="en-US" sz="4000" dirty="0"/>
              <a:t>Ethnicity</a:t>
            </a:r>
          </a:p>
          <a:p>
            <a:r>
              <a:rPr lang="en-US" sz="4000" dirty="0"/>
              <a:t>Morbidity and Mortality effect to the students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079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Conclusions by Study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Studied universities have mainstreamed HIV and AIDS into their curricula at varying extents (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40%, %50%, 80% and 80% respectively)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Fairly weak  association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was found between students HIV risk perception and their HIV knowledge.(due to the many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contributors which agrees with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Zanna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Rampel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reviewed)</a:t>
            </a:r>
          </a:p>
          <a:p>
            <a:pPr marL="514350" indent="-514350">
              <a:buFont typeface="+mj-lt"/>
              <a:buAutoNum type="arabicParenR"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similar weak association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was found between students HIV risk behaviour and knowledge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9452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4) A strong and direct association </a:t>
            </a:r>
            <a:r>
              <a:rPr lang="en-US" dirty="0"/>
              <a:t>found between students’ risk perception and behaviour hence a strong predictor of HIV infection </a:t>
            </a:r>
            <a:r>
              <a:rPr lang="en-US" b="1" dirty="0"/>
              <a:t>therefore the former predicts the latter and in agreement with literature reviewed.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5) Some Intervening variables have stronger association </a:t>
            </a:r>
            <a:r>
              <a:rPr lang="en-US" dirty="0"/>
              <a:t>with HIV risk behaviour than mainstreamed knowledge e.g. </a:t>
            </a:r>
            <a:r>
              <a:rPr lang="en-US" b="1" dirty="0">
                <a:solidFill>
                  <a:srgbClr val="FF0000"/>
                </a:solidFill>
              </a:rPr>
              <a:t>Year of study, Peer pressure and gender. </a:t>
            </a:r>
            <a:r>
              <a:rPr lang="en-US" b="1" dirty="0" smtClean="0">
                <a:solidFill>
                  <a:srgbClr val="FF0000"/>
                </a:solidFill>
              </a:rPr>
              <a:t>(In agreement </a:t>
            </a:r>
            <a:r>
              <a:rPr lang="en-US" b="1" dirty="0">
                <a:solidFill>
                  <a:srgbClr val="FF0000"/>
                </a:solidFill>
              </a:rPr>
              <a:t>with literature reviewed)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8673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Overall Conclusion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HIV and AIDS mainstreamed education of Kenyan university undergraduate students in counties bordering Lake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Victoria contributes to reduce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HIV risk behaviour (A social Vaccine Indeed). 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The weak association between the key variables and HIV knowledge probably stems from the effect of the many “Intervening variables” in the study which need further in-depth research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3862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RECOMMENDATIONS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Encourage all Kenyan universities to have a well designed HIV&amp;AIDS common course  in their curriculum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sharpen their HIV risk perception hence reduce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HIV risk behaviour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infection. Similarly 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standardize the mainstreaming efforts 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targeting all first years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2296" indent="0"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HIV knowledge relating to HIV risk perception and behaviour should be inculcated 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using a variety of interesting methods including peer educators for better impact in well conceived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HIV&amp;AIDS common courses in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universities. The E-platform(on-line classes) should ease the pressure of student large numbers for the HIV and AIDS multi-disciplinary common courses.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750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Recommendations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 Further Research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 </a:t>
            </a:r>
            <a:r>
              <a:rPr lang="en-US" dirty="0" smtClean="0"/>
              <a:t>Carry out </a:t>
            </a:r>
            <a:r>
              <a:rPr lang="en-US" b="1" dirty="0" smtClean="0"/>
              <a:t>extensive </a:t>
            </a:r>
            <a:r>
              <a:rPr lang="en-US" b="1" dirty="0"/>
              <a:t>in-depth </a:t>
            </a:r>
            <a:r>
              <a:rPr lang="en-US" b="1" dirty="0" smtClean="0"/>
              <a:t>studies </a:t>
            </a:r>
            <a:r>
              <a:rPr lang="en-US" b="1" dirty="0"/>
              <a:t>of HIV&amp;AIDS curriculum mainstreaming </a:t>
            </a:r>
            <a:r>
              <a:rPr lang="en-US" dirty="0"/>
              <a:t>in all Kenyan universities and its efficacy on students’ attitude change from risk-taking to safe behaviour to stem HIV infection.</a:t>
            </a:r>
          </a:p>
          <a:p>
            <a:r>
              <a:rPr lang="en-US" b="1" dirty="0"/>
              <a:t>A study of socio-cultural and socio-economic factors which cause students’ HIV risk behaviour despite the HIV&amp;AIDS </a:t>
            </a:r>
            <a:r>
              <a:rPr lang="en-US" dirty="0"/>
              <a:t>knowledge they get at university need more in-depth study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impact of on-line HIV&amp;AIDS education </a:t>
            </a:r>
            <a:r>
              <a:rPr lang="en-US" dirty="0" smtClean="0"/>
              <a:t>should be constantly studied and reviewed.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68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HIV and AIDS still remain substantial health challenges especially in Sub Saharan Africa (UNAIDS 2014).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UNAIDS, (2015, highlighted that sexual behaviour risk is increasing esp. in young people, hence the need to intensify support for behaviour change efforts.( Similar Opinion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Kenyan NACC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Director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 the 2017-AIDS day)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UNAIDS (2012), cited curriculum efforts to fight HIV as a tool for expanded HIV and AIDS response in universities in sub-Saharan Africa.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Increased HIV and AIDS knowledge has been associated with increased HIV risk perception and that HIV risk perception remains an effective determinant and predictor of HIV transmission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Essien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et 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2007).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impact of HIV knowledge on risk perception and behaviour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remains unknown among Kenyan university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undergraduate students.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8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THANK YOU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END OF PRESENTATION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9425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indicated in the brief synopsis of the 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757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Presenter’s Background</a:t>
            </a:r>
            <a:br>
              <a:rPr lang="en-US" dirty="0" smtClean="0"/>
            </a:br>
            <a:r>
              <a:rPr lang="en-US" dirty="0" smtClean="0"/>
              <a:t>Margaret M. Immonje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en-US" sz="3400" dirty="0"/>
              <a:t>PhD </a:t>
            </a:r>
            <a:r>
              <a:rPr lang="en-US" sz="3400" dirty="0" smtClean="0"/>
              <a:t>(MMUST), MEd </a:t>
            </a:r>
            <a:r>
              <a:rPr lang="en-US" sz="3400" dirty="0"/>
              <a:t>(Kenyatta University), </a:t>
            </a:r>
            <a:r>
              <a:rPr lang="en-US" sz="3400" dirty="0" smtClean="0"/>
              <a:t>BA-Ed</a:t>
            </a:r>
            <a:r>
              <a:rPr lang="en-US" sz="3400" dirty="0"/>
              <a:t>. Option (University of Nairobi) </a:t>
            </a:r>
            <a:r>
              <a:rPr lang="en-US" sz="3400" dirty="0" smtClean="0"/>
              <a:t>Lecturer </a:t>
            </a:r>
            <a:r>
              <a:rPr lang="en-US" sz="3400" dirty="0"/>
              <a:t>in Geography Education, </a:t>
            </a:r>
            <a:r>
              <a:rPr lang="en-US" sz="3400" dirty="0" smtClean="0"/>
              <a:t>MMUST, Teacher Educator (Geography Education)at Maseno University and MMUST </a:t>
            </a:r>
          </a:p>
          <a:p>
            <a:pPr lvl="0"/>
            <a:r>
              <a:rPr lang="en-US" sz="3400" dirty="0" smtClean="0"/>
              <a:t>Former MMUST AIDS Control Unit Coordinator (2004-2009)</a:t>
            </a:r>
            <a:endParaRPr lang="en-US" sz="3400" dirty="0"/>
          </a:p>
          <a:p>
            <a:r>
              <a:rPr lang="en-US" sz="3400" dirty="0"/>
              <a:t>KICP, Geography </a:t>
            </a:r>
            <a:r>
              <a:rPr lang="en-US" sz="3400" dirty="0" smtClean="0"/>
              <a:t>Panel writer , and </a:t>
            </a:r>
            <a:r>
              <a:rPr lang="en-US" sz="3400" dirty="0"/>
              <a:t>Ministry of Education Textbook </a:t>
            </a:r>
            <a:r>
              <a:rPr lang="en-US" sz="3400" dirty="0" smtClean="0"/>
              <a:t>Evaluator.</a:t>
            </a:r>
          </a:p>
          <a:p>
            <a:pPr lvl="0"/>
            <a:r>
              <a:rPr lang="en-US" sz="3400" dirty="0"/>
              <a:t>Kenya National Examination Council-KNEC Examiner, Setter and Moderator of Geography examinations.</a:t>
            </a:r>
          </a:p>
          <a:p>
            <a:pPr lvl="0"/>
            <a:r>
              <a:rPr lang="en-US" sz="3400" dirty="0" smtClean="0"/>
              <a:t>Key Publications; PhD </a:t>
            </a:r>
            <a:r>
              <a:rPr lang="en-US" sz="3400" dirty="0"/>
              <a:t>Thesis: </a:t>
            </a:r>
            <a:r>
              <a:rPr lang="en-US" sz="3400" i="1" dirty="0"/>
              <a:t>Contribution of HIV&amp;AIDS Curriculum Mainstreaming to Kenyan Undergraduate Students’ HIV Risk Perception and Behaviour </a:t>
            </a:r>
            <a:r>
              <a:rPr lang="en-US" sz="3400" i="1" dirty="0" smtClean="0"/>
              <a:t>( </a:t>
            </a:r>
            <a:r>
              <a:rPr lang="en-US" sz="3400" i="1" dirty="0"/>
              <a:t>2017).</a:t>
            </a:r>
            <a:endParaRPr lang="en-US" sz="3400" dirty="0"/>
          </a:p>
          <a:p>
            <a:pPr lvl="0"/>
            <a:r>
              <a:rPr lang="en-US" sz="3400" dirty="0"/>
              <a:t>M Ed. Research Dissertation: </a:t>
            </a:r>
            <a:r>
              <a:rPr lang="en-US" sz="3400" i="1" dirty="0"/>
              <a:t>A comparative Study of the Factors that Contribute to Job Satisfaction and Dissatisfaction between Teachers in Private and Public Primary Schools in Nairobi </a:t>
            </a:r>
            <a:r>
              <a:rPr lang="en-US" sz="3400" i="1" dirty="0" err="1"/>
              <a:t>Kilimani</a:t>
            </a:r>
            <a:r>
              <a:rPr lang="en-US" sz="3400" i="1" dirty="0"/>
              <a:t> zone. </a:t>
            </a:r>
            <a:r>
              <a:rPr lang="en-US" sz="3400" dirty="0"/>
              <a:t>Kenyatta University, 1990.</a:t>
            </a:r>
          </a:p>
          <a:p>
            <a:pPr lvl="0"/>
            <a:r>
              <a:rPr lang="en-US" sz="3400" dirty="0"/>
              <a:t>Chapter Writer; </a:t>
            </a:r>
            <a:r>
              <a:rPr lang="en-US" sz="3400" u="sng" dirty="0"/>
              <a:t>National Cohesion and Integration Commission, 2014. Mainstreaming National Cohesion and Integration in Kenya’s Educational Curriculum;</a:t>
            </a:r>
            <a:r>
              <a:rPr lang="en-US" sz="3400" dirty="0"/>
              <a:t> Chapter 9 p 114; </a:t>
            </a:r>
            <a:r>
              <a:rPr lang="en-US" sz="3400" i="1" dirty="0"/>
              <a:t>Proposals for Reform in the Geography Syllabus</a:t>
            </a:r>
            <a:r>
              <a:rPr lang="en-US" sz="3400" dirty="0"/>
              <a:t>. ISBN Number: 978-9966-044-10-5.</a:t>
            </a:r>
          </a:p>
          <a:p>
            <a:pPr lvl="0"/>
            <a:r>
              <a:rPr lang="en-US" sz="3400" dirty="0"/>
              <a:t>Immonje M.M., </a:t>
            </a:r>
            <a:r>
              <a:rPr lang="en-US" sz="3400" dirty="0" err="1"/>
              <a:t>Mauyo</a:t>
            </a:r>
            <a:r>
              <a:rPr lang="en-US" sz="3400" dirty="0"/>
              <a:t> L.W and </a:t>
            </a:r>
            <a:r>
              <a:rPr lang="en-US" sz="3400" dirty="0" err="1"/>
              <a:t>Shiundu</a:t>
            </a:r>
            <a:r>
              <a:rPr lang="en-US" sz="3400" dirty="0"/>
              <a:t> J.O. (2016).  Co- authors; </a:t>
            </a:r>
            <a:r>
              <a:rPr lang="en-US" sz="3400" u="sng" dirty="0"/>
              <a:t>Extent of HIV&amp;AIDS Curriculum Mainstreaming in Kenyan Universities in the Counties Bordering Lake Victoria. </a:t>
            </a:r>
            <a:r>
              <a:rPr lang="en-US" sz="3400" i="1" dirty="0"/>
              <a:t>Ideal Education and Policy Studies 2(5) 168-174. Ideal True Scholar </a:t>
            </a:r>
            <a:r>
              <a:rPr lang="en-US" sz="3400" dirty="0"/>
              <a:t>(2016)(ISBN: 2067-7723) </a:t>
            </a:r>
            <a:r>
              <a:rPr lang="en-US" sz="3400" u="sng" dirty="0">
                <a:hlinkClick r:id="rId2"/>
              </a:rPr>
              <a:t>http://ijeps.trueschoalr.org</a:t>
            </a:r>
            <a:r>
              <a:rPr lang="en-US" sz="3400" dirty="0"/>
              <a:t>  </a:t>
            </a:r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764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Presenter’s </a:t>
            </a:r>
            <a:r>
              <a:rPr lang="en-US" dirty="0" smtClean="0"/>
              <a:t>Background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/>
              <a:t>Immonje M.M., </a:t>
            </a:r>
            <a:r>
              <a:rPr lang="en-US" sz="1600" dirty="0" smtClean="0"/>
              <a:t>J. </a:t>
            </a:r>
            <a:r>
              <a:rPr lang="en-US" sz="1600" dirty="0" err="1"/>
              <a:t>Wakhungu</a:t>
            </a:r>
            <a:r>
              <a:rPr lang="en-US" sz="1600" dirty="0"/>
              <a:t> and </a:t>
            </a:r>
            <a:r>
              <a:rPr lang="en-US" sz="1600" dirty="0" smtClean="0"/>
              <a:t>J. </a:t>
            </a:r>
            <a:r>
              <a:rPr lang="en-US" sz="1600" dirty="0"/>
              <a:t>O. </a:t>
            </a:r>
            <a:r>
              <a:rPr lang="en-US" sz="1600" dirty="0" err="1"/>
              <a:t>Shiundu</a:t>
            </a:r>
            <a:r>
              <a:rPr lang="en-US" sz="1600" dirty="0"/>
              <a:t> (Co-authors): </a:t>
            </a:r>
            <a:r>
              <a:rPr lang="en-US" sz="1600" u="sng" dirty="0"/>
              <a:t>Kenyan University Undergraduate Students’ HIV Risk Behaviour and Knowledge in Counties Bordering Lake Victoria. </a:t>
            </a:r>
            <a:r>
              <a:rPr lang="en-US" sz="1600" i="1" dirty="0" err="1"/>
              <a:t>InternationalJournal</a:t>
            </a:r>
            <a:r>
              <a:rPr lang="en-US" sz="1600" i="1" dirty="0"/>
              <a:t> of Social Sciences and Humanities’ Research. </a:t>
            </a:r>
            <a:r>
              <a:rPr lang="en-US" sz="1600" dirty="0"/>
              <a:t>ISBN 2248-3164 Vol. 4, pp. (313-318), October-December 2016. </a:t>
            </a:r>
            <a:r>
              <a:rPr lang="en-US" sz="1600" u="sng" dirty="0">
                <a:hlinkClick r:id="rId2"/>
              </a:rPr>
              <a:t>www.researchpublish.com</a:t>
            </a:r>
            <a:r>
              <a:rPr lang="en-US" sz="1600" dirty="0"/>
              <a:t> </a:t>
            </a:r>
          </a:p>
          <a:p>
            <a:pPr lvl="0"/>
            <a:r>
              <a:rPr lang="en-US" sz="1600" dirty="0" smtClean="0"/>
              <a:t>Book </a:t>
            </a:r>
            <a:r>
              <a:rPr lang="en-US" sz="1600" dirty="0"/>
              <a:t>Review pg. 1999 of, </a:t>
            </a:r>
            <a:r>
              <a:rPr lang="en-US" sz="1600" dirty="0" err="1"/>
              <a:t>Ogot</a:t>
            </a:r>
            <a:r>
              <a:rPr lang="en-US" sz="1600" dirty="0"/>
              <a:t> </a:t>
            </a:r>
            <a:r>
              <a:rPr lang="en-US" sz="1600" dirty="0" err="1"/>
              <a:t>Bethwell</a:t>
            </a:r>
            <a:r>
              <a:rPr lang="en-US" sz="1600" dirty="0"/>
              <a:t> A.: </a:t>
            </a:r>
            <a:r>
              <a:rPr lang="en-US" sz="1600" u="sng" dirty="0"/>
              <a:t>Politics and the AIDS Epidemic in Kenya 1983-2003; Kisumu;</a:t>
            </a:r>
            <a:r>
              <a:rPr lang="en-US" sz="1600" dirty="0"/>
              <a:t> </a:t>
            </a:r>
            <a:r>
              <a:rPr lang="en-US" sz="1600" dirty="0" err="1"/>
              <a:t>Anyange</a:t>
            </a:r>
            <a:r>
              <a:rPr lang="en-US" sz="1600" dirty="0"/>
              <a:t> Press Ltd; 2004; 185 pp. By Margaret M. Immonje. In J-STEM VOL.1 No.1 JANUARY 2007. ISSN 1991-2889 Co-author and coordinator of the </a:t>
            </a:r>
            <a:r>
              <a:rPr lang="en-US" sz="1600" dirty="0" err="1"/>
              <a:t>Masinde</a:t>
            </a:r>
            <a:r>
              <a:rPr lang="en-US" sz="1600" dirty="0"/>
              <a:t> </a:t>
            </a:r>
            <a:r>
              <a:rPr lang="en-US" sz="1600" dirty="0" err="1"/>
              <a:t>Muliro</a:t>
            </a:r>
            <a:r>
              <a:rPr lang="en-US" sz="1600" dirty="0"/>
              <a:t> University of Science and Technology (2008) </a:t>
            </a:r>
            <a:endParaRPr lang="en-US" sz="1600" dirty="0" smtClean="0"/>
          </a:p>
          <a:p>
            <a:pPr lvl="0"/>
            <a:r>
              <a:rPr lang="en-US" sz="1600" u="sng" dirty="0" smtClean="0"/>
              <a:t>HIV </a:t>
            </a:r>
            <a:r>
              <a:rPr lang="en-US" sz="1600" u="sng" dirty="0"/>
              <a:t>and AIDS Work and Study Place Policy. </a:t>
            </a:r>
            <a:r>
              <a:rPr lang="en-US" sz="1600" dirty="0"/>
              <a:t>MMUST, </a:t>
            </a:r>
            <a:r>
              <a:rPr lang="en-US" sz="1600" dirty="0" err="1"/>
              <a:t>Azingo</a:t>
            </a:r>
            <a:r>
              <a:rPr lang="en-US" sz="1600" dirty="0"/>
              <a:t> Enterprises </a:t>
            </a:r>
            <a:r>
              <a:rPr lang="en-US" sz="1600" u="sng" dirty="0">
                <a:hlinkClick r:id="rId3"/>
              </a:rPr>
              <a:t>Limited.vc@mmust.ac.ke</a:t>
            </a:r>
            <a:r>
              <a:rPr lang="en-US" sz="1600" dirty="0"/>
              <a:t> </a:t>
            </a:r>
          </a:p>
          <a:p>
            <a:pPr lvl="0"/>
            <a:r>
              <a:rPr lang="en-US" sz="1600" dirty="0"/>
              <a:t>Commission for Higher Education. (2004). Training of Heads of Sub-AIDS Control Units. Proceedings of a workshop held from June 28</a:t>
            </a:r>
            <a:r>
              <a:rPr lang="en-US" sz="1600" baseline="30000" dirty="0"/>
              <a:t>th</a:t>
            </a:r>
            <a:r>
              <a:rPr lang="en-US" sz="1600" dirty="0"/>
              <a:t> to July 2</a:t>
            </a:r>
            <a:r>
              <a:rPr lang="en-US" sz="1600" baseline="30000" dirty="0"/>
              <a:t>nd</a:t>
            </a:r>
            <a:r>
              <a:rPr lang="en-US" sz="1600" dirty="0"/>
              <a:t>, 2004. See page 31, where the Western University of Science and Technology report by M. M. Immonje, Chairperson, and WUCST ACU Sub-unit is found.</a:t>
            </a:r>
          </a:p>
          <a:p>
            <a:pPr lvl="0"/>
            <a:r>
              <a:rPr lang="en-US" sz="1600" dirty="0"/>
              <a:t>Immonje M.M. (2007). Report of the Deliberations of the Inter University Council of East Africa-IUEAC/ African Medical Research Foundation-AMREF. Lake Victoria Partnership (IUCEA/AMREF Planning Meeting held at Speke Resort, </a:t>
            </a:r>
            <a:r>
              <a:rPr lang="en-US" sz="1600" dirty="0" err="1"/>
              <a:t>Muyonyo</a:t>
            </a:r>
            <a:r>
              <a:rPr lang="en-US" sz="1600" dirty="0"/>
              <a:t>, Kampala-Uganda.</a:t>
            </a:r>
          </a:p>
          <a:p>
            <a:pPr lvl="0"/>
            <a:r>
              <a:rPr lang="en-US" sz="1600" dirty="0"/>
              <a:t>SIDA (2010) EAC/AMREFLAKE VICTORIA Partnership (EALP) Programme “Addressing Mobility, Vulnerability and Integrated Response to HIV&amp;AIDS in the Lake Victoria Basin”. (I was instrumental in the successful lobbying for </a:t>
            </a:r>
            <a:r>
              <a:rPr lang="en-US" sz="1600" dirty="0" smtClean="0"/>
              <a:t>MMUST inclusion in </a:t>
            </a:r>
            <a:r>
              <a:rPr lang="en-US" sz="1600" dirty="0"/>
              <a:t>Six other East African Universities and my own participation, in the research hence the regional </a:t>
            </a:r>
            <a:r>
              <a:rPr lang="en-US" sz="1600" dirty="0" smtClean="0"/>
              <a:t>report above).</a:t>
            </a:r>
            <a:endParaRPr lang="en-US" sz="1600" dirty="0"/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823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Background cont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Kenya Education act 2012, underscores AIDS education   for youth empowerment against the AIDS epidemic.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Kelly (2006) asserts the need to focus on development of skills needed in discussing AIDS prevention and to avoid risky behavior and HIV infection in universities of Sub-Saharan Africa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81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Statement of the Problem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relationship between HIV risk perception of risk and risky sexual behaviour remains poorly understood,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Essien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et 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(2009)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AIDS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Prevention efforts in Kenyan universities do not seem to go hand-in hand with the undergraduate students’ risk perception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Hochbaum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et 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1997, SIDA 2012 and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Imbuga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2007.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Empowerment through HIV knowledge has been associated with sharpened HIV risk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perception hence reduced infection rate.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Adefuye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et 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2009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).Was this true to undergrads in universities in counties around Lake Victoria?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8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Statement of the Problem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factor associations were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yet to be assessed among Kenyan university undergraduate students in the Great Lake Victoria Counties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western Kenya where HIV prevalence is highest in Kenya.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problem in the study was to find out the relationship between HIV and AIDS undergraduate curriculum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mainstreaming (which  drives the HIV and ADS knowledge),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HIV risk perception and behaviour among Kenyan university undergraduate students in the counties bordering Lake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Victoria.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Research 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overall objective was to examine the contribution of HIV and AIDS curriculum mainstreaming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Kenyan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university undergraduate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students’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HIV risk perception and behaviour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counties bordering Lake Victoria. </a:t>
            </a:r>
          </a:p>
          <a:p>
            <a:pPr marL="82296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5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</a:t>
            </a:r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Determine the extent of HIV and AIDS mainstreaming in the universities in the counties bordering Lake Victoria in Kenya. </a:t>
            </a:r>
          </a:p>
          <a:p>
            <a:pPr marL="514350" lvl="0" indent="-514350" algn="just">
              <a:buFont typeface="+mj-lt"/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Determine the level of HIV Risk Perception of university undergraduate students in the counties bordering Lake Victoria in Kenya in relation to their knowledge of HIV and AIDS.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95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Objectives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 algn="just">
              <a:buNone/>
            </a:pPr>
            <a:r>
              <a:rPr lang="en-US" dirty="0" smtClean="0"/>
              <a:t>3. Examine </a:t>
            </a:r>
            <a:r>
              <a:rPr lang="en-US" dirty="0"/>
              <a:t>the level of HIV Risk Behaviour of the    undergraduate students in the counties bordering Lake Victoria in Kenya in relation to their knowledge of HIV and AIDS.</a:t>
            </a:r>
          </a:p>
          <a:p>
            <a:pPr marL="514350" lvl="0" indent="-514350" algn="just">
              <a:buFont typeface="+mj-lt"/>
              <a:buAutoNum type="arabicPeriod"/>
            </a:pPr>
            <a:endParaRPr lang="en-US" dirty="0"/>
          </a:p>
          <a:p>
            <a:pPr marL="0" lvl="0" indent="0" algn="just">
              <a:buNone/>
            </a:pPr>
            <a:r>
              <a:rPr lang="en-US" dirty="0"/>
              <a:t>4. Determine the relationship between the HIV Risk Perception and HIV Risk Behaviour of university undergraduate students in the counties bordering Lake Victoria in Kenya.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6DBC9-78DA-4DAE-AAE2-266792C6098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420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1072</TotalTime>
  <Words>2422</Words>
  <Application>Microsoft Office PowerPoint</Application>
  <PresentationFormat>On-screen Show (4:3)</PresentationFormat>
  <Paragraphs>179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Arial</vt:lpstr>
      <vt:lpstr>Berlin Sans FB</vt:lpstr>
      <vt:lpstr>Calibri</vt:lpstr>
      <vt:lpstr>Gill Sans MT</vt:lpstr>
      <vt:lpstr>Times New Roman</vt:lpstr>
      <vt:lpstr>Verdana</vt:lpstr>
      <vt:lpstr>Wingdings</vt:lpstr>
      <vt:lpstr>Wingdings 2</vt:lpstr>
      <vt:lpstr>Solstice</vt:lpstr>
      <vt:lpstr>         CONTRIBUTION OF HIV AND AIDS CURRICULUM MAINSTREAMING TO KENYAN UNIVERSITY STUDENTS’ HIV RISK PERCEPTION AND BEHAVIOUR</vt:lpstr>
      <vt:lpstr>PRESENTATION OUTLINE</vt:lpstr>
      <vt:lpstr>BACKGROUND</vt:lpstr>
      <vt:lpstr>Background cont.</vt:lpstr>
      <vt:lpstr>Statement of the Problem </vt:lpstr>
      <vt:lpstr>Statement of the Problem cont.</vt:lpstr>
      <vt:lpstr>Research Objectives </vt:lpstr>
      <vt:lpstr>Specific Objectives</vt:lpstr>
      <vt:lpstr>Research Objectives cont.</vt:lpstr>
      <vt:lpstr>Justification of the study</vt:lpstr>
      <vt:lpstr>Scope of the Study</vt:lpstr>
      <vt:lpstr>Materials and Methods</vt:lpstr>
      <vt:lpstr>PowerPoint Presentation</vt:lpstr>
      <vt:lpstr>Study Population</vt:lpstr>
      <vt:lpstr>Sampling Strategy(multi-stage)</vt:lpstr>
      <vt:lpstr>Sample Size</vt:lpstr>
      <vt:lpstr>Methods of analysis </vt:lpstr>
      <vt:lpstr>Research Designs</vt:lpstr>
      <vt:lpstr>Results and Discussions</vt:lpstr>
      <vt:lpstr>RESULTS ON 2ND OBJECTIVE</vt:lpstr>
      <vt:lpstr>RESULTS ON 3RD OBJECTIVE</vt:lpstr>
      <vt:lpstr>Findings On 4th  Objective</vt:lpstr>
      <vt:lpstr>Role of Intervening factors on Students’ HIV risk perception and Behaviour (Finding)</vt:lpstr>
      <vt:lpstr>Other Intervening Factors  Found associated with HIV Risk Behaviour in the study with weak association</vt:lpstr>
      <vt:lpstr>Conclusions by Study Objectives</vt:lpstr>
      <vt:lpstr>CONCLUSION Cont.</vt:lpstr>
      <vt:lpstr>Overall Conclusion</vt:lpstr>
      <vt:lpstr>RECOMMENDATIONS</vt:lpstr>
      <vt:lpstr>Recommendations For Further Research</vt:lpstr>
      <vt:lpstr>THANK YOU </vt:lpstr>
      <vt:lpstr>References</vt:lpstr>
      <vt:lpstr>Presenter’s Background Margaret M. Immonje</vt:lpstr>
      <vt:lpstr>Presenter’s Background cont.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MASINDE MULIRO UNIVERSITY OF SCIENCE AND TECHNOLOGY</dc:title>
  <dc:creator>mwc</dc:creator>
  <cp:lastModifiedBy>Prof John Obiri</cp:lastModifiedBy>
  <cp:revision>103</cp:revision>
  <cp:lastPrinted>2018-03-15T04:11:02Z</cp:lastPrinted>
  <dcterms:created xsi:type="dcterms:W3CDTF">2015-08-04T17:53:09Z</dcterms:created>
  <dcterms:modified xsi:type="dcterms:W3CDTF">2018-04-04T13:34:48Z</dcterms:modified>
</cp:coreProperties>
</file>