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6"/>
  </p:notesMasterIdLst>
  <p:sldIdLst>
    <p:sldId id="256" r:id="rId2"/>
    <p:sldId id="308" r:id="rId3"/>
    <p:sldId id="291" r:id="rId4"/>
    <p:sldId id="289" r:id="rId5"/>
    <p:sldId id="293" r:id="rId6"/>
    <p:sldId id="290" r:id="rId7"/>
    <p:sldId id="258" r:id="rId8"/>
    <p:sldId id="259" r:id="rId9"/>
    <p:sldId id="263" r:id="rId10"/>
    <p:sldId id="296" r:id="rId11"/>
    <p:sldId id="271" r:id="rId12"/>
    <p:sldId id="272" r:id="rId13"/>
    <p:sldId id="284" r:id="rId14"/>
    <p:sldId id="304" r:id="rId15"/>
    <p:sldId id="305" r:id="rId16"/>
    <p:sldId id="297" r:id="rId17"/>
    <p:sldId id="303" r:id="rId18"/>
    <p:sldId id="302" r:id="rId19"/>
    <p:sldId id="300" r:id="rId20"/>
    <p:sldId id="287" r:id="rId21"/>
    <p:sldId id="278" r:id="rId22"/>
    <p:sldId id="269" r:id="rId23"/>
    <p:sldId id="268" r:id="rId24"/>
    <p:sldId id="30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647" autoAdjust="0"/>
    <p:restoredTop sz="94660"/>
  </p:normalViewPr>
  <p:slideViewPr>
    <p:cSldViewPr snapToGrid="0" showGuides="1">
      <p:cViewPr varScale="1">
        <p:scale>
          <a:sx n="86" d="100"/>
          <a:sy n="86" d="100"/>
        </p:scale>
        <p:origin x="-810" y="-90"/>
      </p:cViewPr>
      <p:guideLst>
        <p:guide orient="horz" pos="2160"/>
        <p:guide pos="3840"/>
      </p:guideLst>
    </p:cSldViewPr>
  </p:slideViewPr>
  <p:notesTextViewPr>
    <p:cViewPr>
      <p:scale>
        <a:sx n="1" d="1"/>
        <a:sy n="1" d="1"/>
      </p:scale>
      <p:origin x="0" y="0"/>
    </p:cViewPr>
  </p:notesTextViewPr>
  <p:notesViewPr>
    <p:cSldViewPr snapToGrid="0">
      <p:cViewPr varScale="1">
        <p:scale>
          <a:sx n="61" d="100"/>
          <a:sy n="61" d="100"/>
        </p:scale>
        <p:origin x="2742"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71A306-0726-4D23-984A-91F6E4BAF5D3}" type="datetimeFigureOut">
              <a:rPr lang="en-US" smtClean="0"/>
              <a:pPr/>
              <a:t>2/15/2019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484959-DAC2-4486-851D-61D21E499294}" type="slidenum">
              <a:rPr lang="en-US" smtClean="0"/>
              <a:pPr/>
              <a:t>‹#›</a:t>
            </a:fld>
            <a:endParaRPr lang="en-US"/>
          </a:p>
        </p:txBody>
      </p:sp>
    </p:spTree>
    <p:extLst>
      <p:ext uri="{BB962C8B-B14F-4D97-AF65-F5344CB8AC3E}">
        <p14:creationId xmlns:p14="http://schemas.microsoft.com/office/powerpoint/2010/main" xmlns="" val="2416642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84959-DAC2-4486-851D-61D21E499294}" type="slidenum">
              <a:rPr lang="en-US" smtClean="0"/>
              <a:pPr/>
              <a:t>10</a:t>
            </a:fld>
            <a:endParaRPr lang="en-US"/>
          </a:p>
        </p:txBody>
      </p:sp>
    </p:spTree>
    <p:extLst>
      <p:ext uri="{BB962C8B-B14F-4D97-AF65-F5344CB8AC3E}">
        <p14:creationId xmlns:p14="http://schemas.microsoft.com/office/powerpoint/2010/main" xmlns="" val="912605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7F444D-7340-47B7-8235-F7B89CAE13A1}"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58560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F444D-7340-47B7-8235-F7B89CAE13A1}"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306361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F444D-7340-47B7-8235-F7B89CAE13A1}"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006725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F444D-7340-47B7-8235-F7B89CAE13A1}"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779963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7F444D-7340-47B7-8235-F7B89CAE13A1}"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306275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7F444D-7340-47B7-8235-F7B89CAE13A1}"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309699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7F444D-7340-47B7-8235-F7B89CAE13A1}" type="datetimeFigureOut">
              <a:rPr lang="en-US" smtClean="0"/>
              <a:pPr/>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877850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7F444D-7340-47B7-8235-F7B89CAE13A1}" type="datetimeFigureOut">
              <a:rPr lang="en-US" smtClean="0"/>
              <a:pPr/>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638452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F444D-7340-47B7-8235-F7B89CAE13A1}" type="datetimeFigureOut">
              <a:rPr lang="en-US" smtClean="0"/>
              <a:pPr/>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1256317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7F444D-7340-47B7-8235-F7B89CAE13A1}"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909851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7F444D-7340-47B7-8235-F7B89CAE13A1}"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2863519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F444D-7340-47B7-8235-F7B89CAE13A1}" type="datetimeFigureOut">
              <a:rPr lang="en-US" smtClean="0"/>
              <a:pPr/>
              <a:t>2/15/2019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3AE5C-BF90-4850-AB28-89A36CEB0894}" type="slidenum">
              <a:rPr lang="en-US" smtClean="0"/>
              <a:pPr/>
              <a:t>‹#›</a:t>
            </a:fld>
            <a:endParaRPr lang="en-US"/>
          </a:p>
        </p:txBody>
      </p:sp>
    </p:spTree>
    <p:extLst>
      <p:ext uri="{BB962C8B-B14F-4D97-AF65-F5344CB8AC3E}">
        <p14:creationId xmlns:p14="http://schemas.microsoft.com/office/powerpoint/2010/main" xmlns="" val="3493085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061" y="-1014761"/>
            <a:ext cx="11848563" cy="6668585"/>
          </a:xfrm>
        </p:spPr>
        <p:txBody>
          <a:bodyPr>
            <a:normAutofit fontScale="90000"/>
          </a:bodyPr>
          <a:lstStyle/>
          <a:p>
            <a:r>
              <a:rPr lang="en-US" sz="4000" b="1" dirty="0" smtClean="0"/>
              <a:t/>
            </a:r>
            <a:br>
              <a:rPr lang="en-US" sz="4000" b="1" dirty="0" smtClean="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CONTRIBUTION OF DEVOLVED GOVERNANCE ON HEALTH SYSTEMS CAPACITY TO PROVIDE HEALTHCARE SERVICES IN KAKAMEGA COUNTY, KENYA</a:t>
            </a:r>
            <a:r>
              <a:rPr lang="en-US" sz="4000" dirty="0" smtClean="0"/>
              <a:t/>
            </a:r>
            <a:br>
              <a:rPr lang="en-US" sz="4000" dirty="0" smtClean="0"/>
            </a:br>
            <a:r>
              <a:rPr lang="en-US" sz="4000" b="1" dirty="0" smtClean="0"/>
              <a:t> </a:t>
            </a:r>
            <a:r>
              <a:rPr lang="en-US" sz="4000" dirty="0" smtClean="0"/>
              <a:t> </a:t>
            </a:r>
            <a:br>
              <a:rPr lang="en-US" sz="4000" dirty="0" smtClean="0"/>
            </a:br>
            <a:r>
              <a:rPr lang="en-US" sz="3200" dirty="0" smtClean="0"/>
              <a:t/>
            </a:r>
            <a:br>
              <a:rPr lang="en-US" sz="3200" dirty="0" smtClean="0"/>
            </a:br>
            <a:r>
              <a:rPr lang="en-US" sz="2400" dirty="0" smtClean="0"/>
              <a:t>WANZALA N. MAXIMILA</a:t>
            </a:r>
            <a:br>
              <a:rPr lang="en-US" sz="2400" dirty="0" smtClean="0"/>
            </a:br>
            <a:r>
              <a:rPr lang="en-US" sz="2400" b="1" dirty="0" smtClean="0"/>
              <a:t/>
            </a:r>
            <a:br>
              <a:rPr lang="en-US" sz="2400" b="1" dirty="0" smtClean="0"/>
            </a:br>
            <a:r>
              <a:rPr lang="en-US" sz="2400" b="1" dirty="0" smtClean="0"/>
              <a:t/>
            </a:r>
            <a:br>
              <a:rPr lang="en-US" sz="2400" b="1" dirty="0" smtClean="0"/>
            </a:br>
            <a:r>
              <a:rPr lang="en-US" sz="2400" b="1" dirty="0"/>
              <a:t/>
            </a:r>
            <a:br>
              <a:rPr lang="en-US" sz="2400" b="1" dirty="0"/>
            </a:br>
            <a:endParaRPr lang="en-US" sz="3200" dirty="0"/>
          </a:p>
        </p:txBody>
      </p:sp>
      <p:sp>
        <p:nvSpPr>
          <p:cNvPr id="3" name="Subtitle 2"/>
          <p:cNvSpPr>
            <a:spLocks noGrp="1"/>
          </p:cNvSpPr>
          <p:nvPr>
            <p:ph type="subTitle" idx="1"/>
          </p:nvPr>
        </p:nvSpPr>
        <p:spPr>
          <a:xfrm>
            <a:off x="0" y="6027313"/>
            <a:ext cx="12192000" cy="698678"/>
          </a:xfrm>
        </p:spPr>
        <p:txBody>
          <a:bodyPr>
            <a:normAutofit/>
          </a:bodyPr>
          <a:lstStyle/>
          <a:p>
            <a:pPr algn="l"/>
            <a:endParaRPr lang="en-US" sz="2000" dirty="0">
              <a:solidFill>
                <a:schemeClr val="accent1"/>
              </a:solidFill>
            </a:endParaRPr>
          </a:p>
        </p:txBody>
      </p:sp>
    </p:spTree>
    <p:extLst>
      <p:ext uri="{BB962C8B-B14F-4D97-AF65-F5344CB8AC3E}">
        <p14:creationId xmlns:p14="http://schemas.microsoft.com/office/powerpoint/2010/main" xmlns="" val="3400270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Narrow" panose="020B0606020202030204" pitchFamily="34" charset="0"/>
              </a:rPr>
              <a:t>PCA Model</a:t>
            </a:r>
            <a:endParaRPr lang="en-US" dirty="0"/>
          </a:p>
        </p:txBody>
      </p:sp>
      <p:sp>
        <p:nvSpPr>
          <p:cNvPr id="7" name="TextBox 6"/>
          <p:cNvSpPr txBox="1"/>
          <p:nvPr/>
        </p:nvSpPr>
        <p:spPr>
          <a:xfrm>
            <a:off x="2176130" y="3122134"/>
            <a:ext cx="7924800" cy="156966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prstClr val="black"/>
                </a:solidFill>
                <a:effectLst/>
                <a:uLnTx/>
                <a:uFillTx/>
              </a:rPr>
              <a:t>Where a</a:t>
            </a:r>
            <a:r>
              <a:rPr kumimoji="0" lang="en-US" sz="3200" b="0" i="0" u="none" strike="noStrike" kern="0" cap="none" spc="0" normalizeH="0" baseline="-25000" noProof="0" dirty="0" smtClean="0">
                <a:ln>
                  <a:noFill/>
                </a:ln>
                <a:solidFill>
                  <a:prstClr val="black"/>
                </a:solidFill>
                <a:effectLst/>
                <a:uLnTx/>
                <a:uFillTx/>
              </a:rPr>
              <a:t>11</a:t>
            </a:r>
            <a:r>
              <a:rPr kumimoji="0" lang="en-US" sz="3200" b="0" i="0" u="none" strike="noStrike" kern="0" cap="none" spc="0" normalizeH="0" baseline="0" noProof="0" dirty="0" smtClean="0">
                <a:ln>
                  <a:noFill/>
                </a:ln>
                <a:solidFill>
                  <a:prstClr val="black"/>
                </a:solidFill>
                <a:effectLst/>
                <a:uLnTx/>
                <a:uFillTx/>
              </a:rPr>
              <a:t> a</a:t>
            </a:r>
            <a:r>
              <a:rPr kumimoji="0" lang="en-US" sz="3200" b="0" i="0" u="none" strike="noStrike" kern="0" cap="none" spc="0" normalizeH="0" baseline="-25000" noProof="0" dirty="0" smtClean="0">
                <a:ln>
                  <a:noFill/>
                </a:ln>
                <a:solidFill>
                  <a:prstClr val="black"/>
                </a:solidFill>
                <a:effectLst/>
                <a:uLnTx/>
                <a:uFillTx/>
              </a:rPr>
              <a:t>12  ….</a:t>
            </a:r>
            <a:r>
              <a:rPr kumimoji="0" lang="en-US" sz="3200" b="0" i="0" u="none" strike="noStrike" kern="0" cap="none" spc="0" normalizeH="0" baseline="0" noProof="0" dirty="0" smtClean="0">
                <a:ln>
                  <a:noFill/>
                </a:ln>
                <a:solidFill>
                  <a:prstClr val="black"/>
                </a:solidFill>
                <a:effectLst/>
                <a:uLnTx/>
                <a:uFillTx/>
              </a:rPr>
              <a:t> a</a:t>
            </a:r>
            <a:r>
              <a:rPr kumimoji="0" lang="en-US" sz="3200" b="0" i="0" u="none" strike="noStrike" kern="0" cap="none" spc="0" normalizeH="0" baseline="-25000" noProof="0" dirty="0" smtClean="0">
                <a:ln>
                  <a:noFill/>
                </a:ln>
                <a:solidFill>
                  <a:prstClr val="black"/>
                </a:solidFill>
                <a:effectLst/>
                <a:uLnTx/>
                <a:uFillTx/>
              </a:rPr>
              <a:t>1n </a:t>
            </a:r>
            <a:r>
              <a:rPr kumimoji="0" lang="en-US" sz="3200" b="0" i="0" u="none" strike="noStrike" kern="0" cap="none" spc="0" normalizeH="0" baseline="0" noProof="0" dirty="0" smtClean="0">
                <a:ln>
                  <a:noFill/>
                </a:ln>
                <a:solidFill>
                  <a:prstClr val="black"/>
                </a:solidFill>
                <a:effectLst/>
                <a:uLnTx/>
                <a:uFillTx/>
              </a:rPr>
              <a:t>represents the weight for the first principal component (coefficient in linear regression)</a:t>
            </a:r>
          </a:p>
        </p:txBody>
      </p:sp>
      <p:sp>
        <p:nvSpPr>
          <p:cNvPr id="8" name="Content Placeholder 7"/>
          <p:cNvSpPr>
            <a:spLocks noGrp="1"/>
          </p:cNvSpPr>
          <p:nvPr>
            <p:ph idx="1"/>
          </p:nvPr>
        </p:nvSpPr>
        <p:spPr/>
        <p:txBody>
          <a:bodyPr/>
          <a:lstStyle/>
          <a:p>
            <a:endParaRPr lang="en-US" dirty="0"/>
          </a:p>
        </p:txBody>
      </p:sp>
      <p:graphicFrame>
        <p:nvGraphicFramePr>
          <p:cNvPr id="9" name="Object 6"/>
          <p:cNvGraphicFramePr>
            <a:graphicFrameLocks noChangeAspect="1"/>
          </p:cNvGraphicFramePr>
          <p:nvPr>
            <p:extLst>
              <p:ext uri="{D42A27DB-BD31-4B8C-83A1-F6EECF244321}">
                <p14:modId xmlns:p14="http://schemas.microsoft.com/office/powerpoint/2010/main" xmlns="" val="3663700337"/>
              </p:ext>
            </p:extLst>
          </p:nvPr>
        </p:nvGraphicFramePr>
        <p:xfrm>
          <a:off x="1130596" y="1903966"/>
          <a:ext cx="9351550" cy="894990"/>
        </p:xfrm>
        <a:graphic>
          <a:graphicData uri="http://schemas.openxmlformats.org/presentationml/2006/ole">
            <p:oleObj spid="_x0000_s1150" name="Equation" r:id="rId4" imgW="2362200" imgH="228600" progId="Equation.3">
              <p:embed/>
            </p:oleObj>
          </a:graphicData>
        </a:graphic>
      </p:graphicFrame>
    </p:spTree>
    <p:extLst>
      <p:ext uri="{BB962C8B-B14F-4D97-AF65-F5344CB8AC3E}">
        <p14:creationId xmlns:p14="http://schemas.microsoft.com/office/powerpoint/2010/main" xmlns="" val="3517831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411" y="2103437"/>
            <a:ext cx="10515600" cy="1325563"/>
          </a:xfrm>
        </p:spPr>
        <p:txBody>
          <a:bodyPr>
            <a:normAutofit/>
          </a:bodyPr>
          <a:lstStyle/>
          <a:p>
            <a:pPr algn="ctr"/>
            <a:r>
              <a:rPr lang="en-US" sz="6000" dirty="0" smtClean="0"/>
              <a:t>RESULTS</a:t>
            </a:r>
            <a:endParaRPr lang="en-US" sz="6000" dirty="0"/>
          </a:p>
        </p:txBody>
      </p:sp>
    </p:spTree>
    <p:extLst>
      <p:ext uri="{BB962C8B-B14F-4D97-AF65-F5344CB8AC3E}">
        <p14:creationId xmlns:p14="http://schemas.microsoft.com/office/powerpoint/2010/main" xmlns="" val="289881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7547"/>
            <a:ext cx="10515600" cy="729579"/>
          </a:xfrm>
        </p:spPr>
        <p:txBody>
          <a:bodyPr/>
          <a:lstStyle/>
          <a:p>
            <a:r>
              <a:rPr lang="en-US" b="1" dirty="0"/>
              <a:t>Background characteristics of Health Facilities</a:t>
            </a:r>
          </a:p>
        </p:txBody>
      </p:sp>
      <p:pic>
        <p:nvPicPr>
          <p:cNvPr id="5" name="Content Placeholder 4"/>
          <p:cNvPicPr>
            <a:picLocks noGrp="1"/>
          </p:cNvPicPr>
          <p:nvPr>
            <p:ph sz="half" idx="1"/>
          </p:nvPr>
        </p:nvPicPr>
        <p:blipFill rotWithShape="1">
          <a:blip r:embed="rId2"/>
          <a:srcRect l="25282" t="24785" r="38486" b="28242"/>
          <a:stretch/>
        </p:blipFill>
        <p:spPr bwMode="auto">
          <a:xfrm>
            <a:off x="388246" y="1165538"/>
            <a:ext cx="5631554" cy="5331853"/>
          </a:xfrm>
          <a:prstGeom prst="rect">
            <a:avLst/>
          </a:prstGeom>
          <a:ln>
            <a:noFill/>
          </a:ln>
          <a:extLst>
            <a:ext uri="{53640926-AAD7-44D8-BBD7-CCE9431645EC}">
              <a14:shadowObscured xmlns:a14="http://schemas.microsoft.com/office/drawing/2010/main" xmlns=""/>
            </a:ext>
          </a:extLst>
        </p:spPr>
      </p:pic>
      <p:pic>
        <p:nvPicPr>
          <p:cNvPr id="6" name="Content Placeholder 5"/>
          <p:cNvPicPr>
            <a:picLocks noGrp="1"/>
          </p:cNvPicPr>
          <p:nvPr>
            <p:ph sz="half" idx="2"/>
          </p:nvPr>
        </p:nvPicPr>
        <p:blipFill rotWithShape="1">
          <a:blip r:embed="rId3"/>
          <a:srcRect l="25321" t="29076" r="38141" b="23888"/>
          <a:stretch/>
        </p:blipFill>
        <p:spPr bwMode="auto">
          <a:xfrm>
            <a:off x="6096000" y="1223493"/>
            <a:ext cx="6095999" cy="5215944"/>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845664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SERVICE DELIVERY</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162207837"/>
              </p:ext>
            </p:extLst>
          </p:nvPr>
        </p:nvGraphicFramePr>
        <p:xfrm>
          <a:off x="651510" y="1440180"/>
          <a:ext cx="9290409" cy="4743456"/>
        </p:xfrm>
        <a:graphic>
          <a:graphicData uri="http://schemas.openxmlformats.org/drawingml/2006/table">
            <a:tbl>
              <a:tblPr firstRow="1" firstCol="1" bandRow="1"/>
              <a:tblGrid>
                <a:gridCol w="903463"/>
                <a:gridCol w="7071490"/>
                <a:gridCol w="1315456"/>
              </a:tblGrid>
              <a:tr h="395288">
                <a:tc gridSpan="3">
                  <a:txBody>
                    <a:bodyPr/>
                    <a:lstStyle/>
                    <a:p>
                      <a:pPr marL="0" marR="0">
                        <a:lnSpc>
                          <a:spcPct val="115000"/>
                        </a:lnSpc>
                        <a:spcBef>
                          <a:spcPts val="0"/>
                        </a:spcBef>
                        <a:spcAft>
                          <a:spcPts val="0"/>
                        </a:spcAft>
                      </a:pPr>
                      <a:r>
                        <a:rPr lang="en-US" sz="2000" b="1" dirty="0" smtClean="0">
                          <a:effectLst/>
                          <a:latin typeface="Times New Roman" panose="02020603050405020304" pitchFamily="18" charset="0"/>
                          <a:ea typeface="Calibri" panose="020F0502020204030204" pitchFamily="34" charset="0"/>
                          <a:cs typeface="Times New Roman" panose="02020603050405020304" pitchFamily="18" charset="0"/>
                        </a:rPr>
                        <a:t>Top </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ten Ranked health system performance indicators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95288">
                <a:tc>
                  <a:txBody>
                    <a:bodyPr/>
                    <a:lstStyle/>
                    <a:p>
                      <a:pPr marL="0" marR="0">
                        <a:lnSpc>
                          <a:spcPct val="115000"/>
                        </a:lnSpc>
                        <a:spcBef>
                          <a:spcPts val="0"/>
                        </a:spcBef>
                        <a:spcAft>
                          <a:spcPts val="0"/>
                        </a:spcAft>
                      </a:pPr>
                      <a:r>
                        <a:rPr lang="en-US"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Rank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Indicators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Weight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Functioning Microscope for malaria smear test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0.1492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Routine inpatient care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0.1477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Availability of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Giesma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or field stain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0.1459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Providers in the facility diagnose and/or manage diabetes in patients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0.1452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Availability of Microscope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0.1448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Availability of dipstick or urine protein (with valid expiration date)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0.1441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Availability of dipstick or urine glucose (with valid expiration date)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0.1402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facility accept use of NHIF</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0.1402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Availability of dipstick or urine ketones (with valid expiration date)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0.1380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r>
              <a:tr h="395288">
                <a:tc>
                  <a:txBody>
                    <a:bodyPr/>
                    <a:lstStyle/>
                    <a:p>
                      <a:pPr marL="0" marR="0">
                        <a:lnSpc>
                          <a:spcPct val="115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Functioning computer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0.1370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381410" y="161476"/>
            <a:ext cx="16190354"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sz="2000" b="1"/>
          </a:p>
        </p:txBody>
      </p:sp>
    </p:spTree>
    <p:extLst>
      <p:ext uri="{BB962C8B-B14F-4D97-AF65-F5344CB8AC3E}">
        <p14:creationId xmlns:p14="http://schemas.microsoft.com/office/powerpoint/2010/main" xmlns="" val="3443494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alt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Ranking </a:t>
            </a:r>
            <a:r>
              <a:rPr lang="en-GB" alt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 health facilities in terms of performance in service </a:t>
            </a:r>
            <a:r>
              <a:rPr lang="en-GB" alt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delivery:</a:t>
            </a:r>
            <a:r>
              <a:rPr lang="en-US" sz="5400" b="1" dirty="0"/>
              <a:t>TOP 10</a:t>
            </a:r>
            <a:r>
              <a:rPr lang="en-GB" altLang="en-US" sz="6000" dirty="0">
                <a:latin typeface="Arial" panose="020B0604020202020204" pitchFamily="34" charset="0"/>
              </a:rPr>
              <a:t/>
            </a:r>
            <a:br>
              <a:rPr lang="en-GB" altLang="en-US" sz="6000" dirty="0">
                <a:latin typeface="Arial" panose="020B0604020202020204" pitchFamily="34" charset="0"/>
              </a:rPr>
            </a:b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1952094678"/>
              </p:ext>
            </p:extLst>
          </p:nvPr>
        </p:nvGraphicFramePr>
        <p:xfrm>
          <a:off x="838200" y="1315846"/>
          <a:ext cx="7458075" cy="4839626"/>
        </p:xfrm>
        <a:graphic>
          <a:graphicData uri="http://schemas.openxmlformats.org/drawingml/2006/table">
            <a:tbl>
              <a:tblPr firstRow="1" firstCol="1" bandRow="1"/>
              <a:tblGrid>
                <a:gridCol w="836208"/>
                <a:gridCol w="4490988"/>
                <a:gridCol w="2130879"/>
              </a:tblGrid>
              <a:tr h="439966">
                <a:tc>
                  <a:txBody>
                    <a:bodyPr/>
                    <a:lstStyle/>
                    <a:p>
                      <a:pPr marL="0" marR="0">
                        <a:lnSpc>
                          <a:spcPct val="115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Rank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Health facility</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Weight</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Malava</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7.795616</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Lumakanda</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7.745506</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Butere</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7.489488</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Likuyani</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Sub-County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7.029949</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Iguhu</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6.473959</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Matungu Sub-County Hospital</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5.864470</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Kakamega County Referral Hospital</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5.685230</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Khwisero Health Center</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5.636080</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Mantala Sub County Hospital</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5.172966</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439966">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Navakholo</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Sub County Hospital</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4.967756</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bl>
          </a:graphicData>
        </a:graphic>
      </p:graphicFrame>
    </p:spTree>
    <p:extLst>
      <p:ext uri="{BB962C8B-B14F-4D97-AF65-F5344CB8AC3E}">
        <p14:creationId xmlns:p14="http://schemas.microsoft.com/office/powerpoint/2010/main" xmlns="" val="585562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ea typeface="Times New Roman" panose="02020603050405020304" pitchFamily="18" charset="0"/>
              </a:rPr>
              <a:t>Medical Supplies indicators</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xmlns="" val="355190686"/>
              </p:ext>
            </p:extLst>
          </p:nvPr>
        </p:nvGraphicFramePr>
        <p:xfrm>
          <a:off x="702527" y="1690687"/>
          <a:ext cx="8565298" cy="4096792"/>
        </p:xfrm>
        <a:graphic>
          <a:graphicData uri="http://schemas.openxmlformats.org/drawingml/2006/table">
            <a:tbl>
              <a:tblPr firstRow="1" firstCol="1" bandRow="1"/>
              <a:tblGrid>
                <a:gridCol w="668762"/>
                <a:gridCol w="4707056"/>
                <a:gridCol w="771648"/>
                <a:gridCol w="1080308"/>
                <a:gridCol w="1337524"/>
              </a:tblGrid>
              <a:tr h="346845">
                <a:tc>
                  <a:txBody>
                    <a:bodyPr/>
                    <a:lstStyle/>
                    <a:p>
                      <a:pPr marL="0" marR="0">
                        <a:lnSpc>
                          <a:spcPct val="115000"/>
                        </a:lnSpc>
                        <a:spcBef>
                          <a:spcPts val="0"/>
                        </a:spcBef>
                        <a:spcAft>
                          <a:spcPts val="0"/>
                        </a:spcAft>
                      </a:pPr>
                      <a:r>
                        <a:rPr lang="en-US"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Rank</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Indicators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Percent</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Weight</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Insulin injection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18.31</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0.1297</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Metformin cap/tab</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18.31</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0.1222</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ACE inhibitor (e.g.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enalapril</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28.17</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0.1135</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Quinine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injectables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32.39</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0.108</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Atenolol (Beta-blockers)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18.31</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0.1048</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Thiazides</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28.17</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Calcium channel blockers (e.g. amlodipine)</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25.35</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0.0923</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628342">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Glibernclamide 5mg cap/tab</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23.94</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0.0894</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Asprin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cap/tab</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34</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47.89</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0.0752</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r h="346845">
                <a:tc>
                  <a:txBody>
                    <a:bodyPr/>
                    <a:lstStyle/>
                    <a:p>
                      <a:pPr marL="0" marR="0" algn="r">
                        <a:lnSpc>
                          <a:spcPct val="115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Frusemide 40mg tab</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34</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47.89</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0.075</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r>
            </a:tbl>
          </a:graphicData>
        </a:graphic>
      </p:graphicFrame>
    </p:spTree>
    <p:extLst>
      <p:ext uri="{BB962C8B-B14F-4D97-AF65-F5344CB8AC3E}">
        <p14:creationId xmlns:p14="http://schemas.microsoft.com/office/powerpoint/2010/main" xmlns="" val="872804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supplies and equipment: TOP 10</a:t>
            </a:r>
            <a:endParaRPr lang="en-US" b="1" dirty="0"/>
          </a:p>
        </p:txBody>
      </p:sp>
      <p:sp>
        <p:nvSpPr>
          <p:cNvPr id="8" name="Rectangle 2"/>
          <p:cNvSpPr>
            <a:spLocks noChangeArrowheads="1"/>
          </p:cNvSpPr>
          <p:nvPr/>
        </p:nvSpPr>
        <p:spPr bwMode="auto">
          <a:xfrm>
            <a:off x="-2099854" y="90095"/>
            <a:ext cx="1571689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Ranking of Health facilities according to performance in Medical supplies</a:t>
            </a:r>
            <a:r>
              <a:rPr kumimoji="0" lang="en-US" altLang="en-US" sz="1200" b="0" i="0" u="none" strike="noStrike" cap="none" normalizeH="0" baseline="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xmlns="" val="1064390468"/>
              </p:ext>
            </p:extLst>
          </p:nvPr>
        </p:nvGraphicFramePr>
        <p:xfrm>
          <a:off x="838200" y="1383030"/>
          <a:ext cx="9757411" cy="4626864"/>
        </p:xfrm>
        <a:graphic>
          <a:graphicData uri="http://schemas.openxmlformats.org/drawingml/2006/table">
            <a:tbl>
              <a:tblPr firstRow="1" firstCol="1" bandRow="1"/>
              <a:tblGrid>
                <a:gridCol w="920491"/>
                <a:gridCol w="2711434"/>
                <a:gridCol w="4624346"/>
                <a:gridCol w="1501140"/>
              </a:tblGrid>
              <a:tr h="343180">
                <a:tc>
                  <a:txBody>
                    <a:bodyPr/>
                    <a:lstStyle/>
                    <a:p>
                      <a:pPr marL="0" marR="0">
                        <a:lnSpc>
                          <a:spcPct val="115000"/>
                        </a:lnSpc>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Rank</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Health facility</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Weight</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Iguhu County Hospital</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5.941366</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Matunda Sub County Hospital</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5.899018</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Bushiri Health Centre</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5.378592</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Navakholo</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Sub County Hospital</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5.163315</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ACK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Namasoli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Health Centre</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4.998361</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G.K Prison Dispensary Kakamega</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4.890550</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Mantala</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Sub County Hospital</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4.486242</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Kakamega</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County Referral Hospital</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4.452241</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Elwesero</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Health Centre</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4.043912</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r h="343180">
                <a:tc>
                  <a:txBody>
                    <a:bodyPr/>
                    <a:lstStyle/>
                    <a:p>
                      <a:pPr marL="0" marR="0" algn="r">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Khwisero</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Health Center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lnSpc>
                          <a:spcPct val="115000"/>
                        </a:lnSpc>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3.555093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r>
            </a:tbl>
          </a:graphicData>
        </a:graphic>
      </p:graphicFrame>
    </p:spTree>
    <p:extLst>
      <p:ext uri="{BB962C8B-B14F-4D97-AF65-F5344CB8AC3E}">
        <p14:creationId xmlns:p14="http://schemas.microsoft.com/office/powerpoint/2010/main" xmlns="" val="3590515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prstClr val="black"/>
                </a:solidFill>
              </a:rPr>
              <a:t>Healthcare </a:t>
            </a:r>
            <a:r>
              <a:rPr lang="en-US" sz="4800" b="1" dirty="0" smtClean="0">
                <a:solidFill>
                  <a:prstClr val="black"/>
                </a:solidFill>
              </a:rPr>
              <a:t>financing: indicators</a:t>
            </a:r>
            <a:endParaRPr lang="en-US" sz="4800" b="1" dirty="0"/>
          </a:p>
        </p:txBody>
      </p:sp>
      <p:pic>
        <p:nvPicPr>
          <p:cNvPr id="4" name="Content Placeholder 3"/>
          <p:cNvPicPr>
            <a:picLocks noGrp="1" noChangeAspect="1"/>
          </p:cNvPicPr>
          <p:nvPr>
            <p:ph idx="1"/>
          </p:nvPr>
        </p:nvPicPr>
        <p:blipFill>
          <a:blip r:embed="rId2"/>
          <a:stretch>
            <a:fillRect/>
          </a:stretch>
        </p:blipFill>
        <p:spPr>
          <a:xfrm>
            <a:off x="1037063" y="1690688"/>
            <a:ext cx="8032380" cy="5000044"/>
          </a:xfrm>
          <a:prstGeom prst="rect">
            <a:avLst/>
          </a:prstGeom>
        </p:spPr>
      </p:pic>
    </p:spTree>
    <p:extLst>
      <p:ext uri="{BB962C8B-B14F-4D97-AF65-F5344CB8AC3E}">
        <p14:creationId xmlns:p14="http://schemas.microsoft.com/office/powerpoint/2010/main" xmlns="" val="11250050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00"/>
                </a:solidFill>
                <a:latin typeface="Times New Roman" panose="02020603050405020304" pitchFamily="18" charset="0"/>
                <a:ea typeface="Times New Roman" panose="02020603050405020304" pitchFamily="18" charset="0"/>
              </a:rPr>
              <a:t>Ranking of Health facilities according to </a:t>
            </a:r>
            <a:r>
              <a:rPr lang="en-US" b="1" dirty="0" smtClean="0">
                <a:solidFill>
                  <a:srgbClr val="000000"/>
                </a:solidFill>
                <a:latin typeface="Times New Roman" panose="02020603050405020304" pitchFamily="18" charset="0"/>
                <a:ea typeface="Times New Roman" panose="02020603050405020304" pitchFamily="18" charset="0"/>
              </a:rPr>
              <a:t>health care </a:t>
            </a:r>
            <a:r>
              <a:rPr lang="en-US" b="1" dirty="0" err="1" smtClean="0">
                <a:solidFill>
                  <a:srgbClr val="000000"/>
                </a:solidFill>
                <a:latin typeface="Times New Roman" panose="02020603050405020304" pitchFamily="18" charset="0"/>
                <a:ea typeface="Times New Roman" panose="02020603050405020304" pitchFamily="18" charset="0"/>
              </a:rPr>
              <a:t>financing:</a:t>
            </a:r>
            <a:r>
              <a:rPr lang="en-US" b="1" dirty="0" err="1"/>
              <a:t>TOP</a:t>
            </a:r>
            <a:r>
              <a:rPr lang="en-US" b="1" dirty="0"/>
              <a:t> 10</a:t>
            </a:r>
          </a:p>
        </p:txBody>
      </p:sp>
      <p:pic>
        <p:nvPicPr>
          <p:cNvPr id="4" name="Content Placeholder 3"/>
          <p:cNvPicPr>
            <a:picLocks noGrp="1" noChangeAspect="1"/>
          </p:cNvPicPr>
          <p:nvPr>
            <p:ph idx="1"/>
          </p:nvPr>
        </p:nvPicPr>
        <p:blipFill>
          <a:blip r:embed="rId2"/>
          <a:stretch>
            <a:fillRect/>
          </a:stretch>
        </p:blipFill>
        <p:spPr>
          <a:xfrm>
            <a:off x="925551" y="1550020"/>
            <a:ext cx="8143892" cy="4638907"/>
          </a:xfrm>
          <a:prstGeom prst="rect">
            <a:avLst/>
          </a:prstGeom>
        </p:spPr>
      </p:pic>
    </p:spTree>
    <p:extLst>
      <p:ext uri="{BB962C8B-B14F-4D97-AF65-F5344CB8AC3E}">
        <p14:creationId xmlns:p14="http://schemas.microsoft.com/office/powerpoint/2010/main" xmlns="" val="10374676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355" y="184822"/>
            <a:ext cx="11771290" cy="768216"/>
          </a:xfrm>
        </p:spPr>
        <p:txBody>
          <a:bodyPr/>
          <a:lstStyle/>
          <a:p>
            <a:r>
              <a:rPr lang="en-US" b="1" dirty="0"/>
              <a:t>Distribution of Health workers in Kakamega County</a:t>
            </a:r>
            <a:endParaRPr lang="en-US" dirty="0"/>
          </a:p>
        </p:txBody>
      </p:sp>
      <p:pic>
        <p:nvPicPr>
          <p:cNvPr id="4" name="Content Placeholder 3"/>
          <p:cNvPicPr>
            <a:picLocks noGrp="1"/>
          </p:cNvPicPr>
          <p:nvPr>
            <p:ph idx="1"/>
          </p:nvPr>
        </p:nvPicPr>
        <p:blipFill rotWithShape="1">
          <a:blip r:embed="rId2"/>
          <a:srcRect l="32211" t="32212" r="43590" b="20753"/>
          <a:stretch/>
        </p:blipFill>
        <p:spPr bwMode="auto">
          <a:xfrm>
            <a:off x="3103808" y="1133341"/>
            <a:ext cx="5769736" cy="560231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693946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Application of Principal Component Analysis to assess health systems capacity using cross sectional data in rural western Kenya</a:t>
            </a:r>
            <a:endParaRPr lang="en-GB" dirty="0"/>
          </a:p>
        </p:txBody>
      </p:sp>
      <p:sp>
        <p:nvSpPr>
          <p:cNvPr id="5" name="Text Placeholder 4"/>
          <p:cNvSpPr>
            <a:spLocks noGrp="1"/>
          </p:cNvSpPr>
          <p:nvPr>
            <p:ph type="body" idx="1"/>
          </p:nvPr>
        </p:nvSpPr>
        <p:spPr/>
        <p:txBody>
          <a:bodyPr/>
          <a:lstStyle/>
          <a:p>
            <a:r>
              <a:rPr lang="en-US" dirty="0" smtClean="0"/>
              <a:t> Maximila N. Wanzala, J.A </a:t>
            </a:r>
            <a:r>
              <a:rPr lang="en-US" dirty="0" err="1" smtClean="0"/>
              <a:t>Oloo</a:t>
            </a:r>
            <a:r>
              <a:rPr lang="en-US" dirty="0" smtClean="0"/>
              <a:t> and Gordon </a:t>
            </a:r>
            <a:r>
              <a:rPr lang="en-US" dirty="0" err="1" smtClean="0"/>
              <a:t>Nguka</a:t>
            </a:r>
            <a:endParaRPr lang="en-GB" dirty="0" smtClean="0"/>
          </a:p>
          <a:p>
            <a:r>
              <a:rPr lang="en-GB" b="1" i="1" dirty="0" smtClean="0"/>
              <a:t>(American Journal of Public Health Research </a:t>
            </a:r>
            <a:r>
              <a:rPr lang="en-GB" b="1" dirty="0" smtClean="0"/>
              <a:t>Paper ID: 1000112531)</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Ranking of overall Health facilities: TOP 10</a:t>
            </a:r>
            <a:endParaRPr lang="en-US" b="1" dirty="0"/>
          </a:p>
        </p:txBody>
      </p:sp>
      <p:pic>
        <p:nvPicPr>
          <p:cNvPr id="4" name="Content Placeholder 3"/>
          <p:cNvPicPr>
            <a:picLocks noGrp="1" noChangeAspect="1"/>
          </p:cNvPicPr>
          <p:nvPr>
            <p:ph idx="1"/>
          </p:nvPr>
        </p:nvPicPr>
        <p:blipFill>
          <a:blip r:embed="rId2"/>
          <a:stretch>
            <a:fillRect/>
          </a:stretch>
        </p:blipFill>
        <p:spPr>
          <a:xfrm>
            <a:off x="423746" y="1460809"/>
            <a:ext cx="8645697" cy="4549697"/>
          </a:xfrm>
          <a:prstGeom prst="rect">
            <a:avLst/>
          </a:prstGeom>
        </p:spPr>
      </p:pic>
    </p:spTree>
    <p:extLst>
      <p:ext uri="{BB962C8B-B14F-4D97-AF65-F5344CB8AC3E}">
        <p14:creationId xmlns:p14="http://schemas.microsoft.com/office/powerpoint/2010/main" xmlns="" val="11424904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a:srcRect l="24680" t="36488" r="27404" b="25599"/>
          <a:stretch/>
        </p:blipFill>
        <p:spPr bwMode="auto">
          <a:xfrm>
            <a:off x="850005" y="631065"/>
            <a:ext cx="10496281" cy="5074276"/>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3165082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0426"/>
            <a:ext cx="10515600" cy="639427"/>
          </a:xfrm>
        </p:spPr>
        <p:txBody>
          <a:bodyPr>
            <a:normAutofit fontScale="90000"/>
          </a:bodyPr>
          <a:lstStyle/>
          <a:p>
            <a:r>
              <a:rPr lang="en-US" b="1" dirty="0"/>
              <a:t>Conclusions</a:t>
            </a:r>
          </a:p>
        </p:txBody>
      </p:sp>
      <p:sp>
        <p:nvSpPr>
          <p:cNvPr id="3" name="Content Placeholder 2"/>
          <p:cNvSpPr>
            <a:spLocks noGrp="1"/>
          </p:cNvSpPr>
          <p:nvPr>
            <p:ph idx="1"/>
          </p:nvPr>
        </p:nvSpPr>
        <p:spPr>
          <a:xfrm>
            <a:off x="270456" y="759854"/>
            <a:ext cx="11797048" cy="6098146"/>
          </a:xfrm>
        </p:spPr>
        <p:txBody>
          <a:bodyPr/>
          <a:lstStyle/>
          <a:p>
            <a:endParaRPr lang="en-US" dirty="0" smtClean="0"/>
          </a:p>
          <a:p>
            <a:r>
              <a:rPr lang="en-US" dirty="0" smtClean="0"/>
              <a:t>This </a:t>
            </a:r>
            <a:r>
              <a:rPr lang="en-US" dirty="0"/>
              <a:t>study established that service delivery was the best performing health system building block compared to health workforce, health financing, health governance and medical supplies in a devolved government </a:t>
            </a:r>
            <a:r>
              <a:rPr lang="en-US" dirty="0" smtClean="0"/>
              <a:t>environment.</a:t>
            </a:r>
          </a:p>
          <a:p>
            <a:r>
              <a:rPr lang="en-US" dirty="0"/>
              <a:t>On medical supplies and commodities, Insulin injection had the highest impact factor followed by metformin cap/tab then ACE inhibitor. </a:t>
            </a:r>
            <a:endParaRPr lang="en-US" dirty="0" smtClean="0"/>
          </a:p>
          <a:p>
            <a:r>
              <a:rPr lang="en-US" dirty="0"/>
              <a:t>Among the health system building blocks that significantly influenced service provision were service delivery, health workforce, and health financing and medical supplies</a:t>
            </a:r>
            <a:r>
              <a:rPr lang="en-US" dirty="0" smtClean="0"/>
              <a:t>.</a:t>
            </a:r>
          </a:p>
          <a:p>
            <a:r>
              <a:rPr lang="en-US" dirty="0"/>
              <a:t>This is the first study to the best of the knowledge of the researcher to apply principal component </a:t>
            </a:r>
            <a:r>
              <a:rPr lang="en-US" dirty="0" smtClean="0"/>
              <a:t>analysis to </a:t>
            </a:r>
            <a:r>
              <a:rPr lang="en-US" dirty="0"/>
              <a:t>analyze health system performance in a devolved system Kakamega. </a:t>
            </a:r>
          </a:p>
        </p:txBody>
      </p:sp>
    </p:spTree>
    <p:extLst>
      <p:ext uri="{BB962C8B-B14F-4D97-AF65-F5344CB8AC3E}">
        <p14:creationId xmlns:p14="http://schemas.microsoft.com/office/powerpoint/2010/main" xmlns="" val="40793053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0427"/>
            <a:ext cx="10515600" cy="806852"/>
          </a:xfrm>
        </p:spPr>
        <p:txBody>
          <a:bodyPr/>
          <a:lstStyle/>
          <a:p>
            <a:r>
              <a:rPr lang="en-US" b="1" dirty="0"/>
              <a:t>Recommendations of the study</a:t>
            </a:r>
          </a:p>
        </p:txBody>
      </p:sp>
      <p:sp>
        <p:nvSpPr>
          <p:cNvPr id="3" name="Content Placeholder 2"/>
          <p:cNvSpPr>
            <a:spLocks noGrp="1"/>
          </p:cNvSpPr>
          <p:nvPr>
            <p:ph idx="1"/>
          </p:nvPr>
        </p:nvSpPr>
        <p:spPr>
          <a:xfrm>
            <a:off x="141668" y="927278"/>
            <a:ext cx="11887200" cy="5743977"/>
          </a:xfrm>
        </p:spPr>
        <p:txBody>
          <a:bodyPr>
            <a:normAutofit lnSpcReduction="10000"/>
          </a:bodyPr>
          <a:lstStyle/>
          <a:p>
            <a:pPr marL="0" indent="0">
              <a:buNone/>
            </a:pPr>
            <a:endParaRPr lang="en-US" b="1" dirty="0" smtClean="0"/>
          </a:p>
          <a:p>
            <a:pPr marL="0" indent="0">
              <a:buNone/>
            </a:pPr>
            <a:r>
              <a:rPr lang="en-US" b="1" dirty="0" smtClean="0"/>
              <a:t>Recommendation </a:t>
            </a:r>
            <a:r>
              <a:rPr lang="en-US" b="1" dirty="0"/>
              <a:t>for </a:t>
            </a:r>
            <a:r>
              <a:rPr lang="en-US" b="1" dirty="0" smtClean="0"/>
              <a:t>Policy</a:t>
            </a:r>
            <a:endParaRPr lang="en-US" b="1" dirty="0"/>
          </a:p>
          <a:p>
            <a:r>
              <a:rPr lang="en-US" sz="2400" dirty="0"/>
              <a:t>The government should strengthen legislation on use on efficient employment policy to avoid blotted works force</a:t>
            </a:r>
            <a:r>
              <a:rPr lang="en-US" sz="2400" dirty="0" smtClean="0"/>
              <a:t>.(workforce)</a:t>
            </a:r>
          </a:p>
          <a:p>
            <a:r>
              <a:rPr lang="en-US" sz="2400" dirty="0"/>
              <a:t>The increased availability of funding to </a:t>
            </a:r>
            <a:r>
              <a:rPr lang="en-US" sz="2400" dirty="0" smtClean="0"/>
              <a:t>the county </a:t>
            </a:r>
            <a:r>
              <a:rPr lang="en-US" sz="2400" dirty="0"/>
              <a:t>government should be sustained and bottlenecks removed to ensure counties are in charge of funds</a:t>
            </a:r>
            <a:r>
              <a:rPr lang="en-US" sz="2400" dirty="0" smtClean="0"/>
              <a:t>.(Finance &amp; governance)</a:t>
            </a:r>
          </a:p>
          <a:p>
            <a:r>
              <a:rPr lang="en-US" sz="2400" dirty="0"/>
              <a:t>Revision of policies and by-laws should be enhanced to ensure policies are based on </a:t>
            </a:r>
            <a:r>
              <a:rPr lang="en-US" sz="2400" dirty="0" smtClean="0"/>
              <a:t>data.</a:t>
            </a:r>
          </a:p>
          <a:p>
            <a:pPr marL="0" indent="0">
              <a:buNone/>
            </a:pPr>
            <a:r>
              <a:rPr lang="en-US" sz="2400" dirty="0" smtClean="0"/>
              <a:t>(HIS &amp;Governance)</a:t>
            </a:r>
          </a:p>
          <a:p>
            <a:r>
              <a:rPr lang="en-US" sz="2400" dirty="0" smtClean="0"/>
              <a:t>Stakeholders </a:t>
            </a:r>
            <a:r>
              <a:rPr lang="en-US" sz="2400" dirty="0"/>
              <a:t>should be continuously engage to address the poor performance sectors</a:t>
            </a:r>
            <a:r>
              <a:rPr lang="en-US" sz="2400" dirty="0" smtClean="0"/>
              <a:t>.</a:t>
            </a:r>
          </a:p>
          <a:p>
            <a:pPr marL="0" indent="0">
              <a:buNone/>
            </a:pPr>
            <a:r>
              <a:rPr lang="en-US" sz="2400" dirty="0" smtClean="0"/>
              <a:t>(Governance)</a:t>
            </a:r>
            <a:endParaRPr lang="en-US" sz="2400" dirty="0"/>
          </a:p>
          <a:p>
            <a:pPr marL="0" indent="0">
              <a:buNone/>
            </a:pPr>
            <a:r>
              <a:rPr lang="en-US" b="1" dirty="0"/>
              <a:t>Recommendation for </a:t>
            </a:r>
            <a:r>
              <a:rPr lang="en-US" b="1" dirty="0" smtClean="0"/>
              <a:t>Practice</a:t>
            </a:r>
          </a:p>
          <a:p>
            <a:r>
              <a:rPr lang="en-US" dirty="0"/>
              <a:t> </a:t>
            </a:r>
            <a:r>
              <a:rPr lang="en-US" sz="2400" dirty="0"/>
              <a:t>A future study should conduct a quasi-experimentation study to compare data between counties, with a baseline and end line periods</a:t>
            </a:r>
            <a:r>
              <a:rPr lang="en-US" dirty="0"/>
              <a:t>. </a:t>
            </a:r>
            <a:endParaRPr lang="en-US" dirty="0" smtClean="0"/>
          </a:p>
          <a:p>
            <a:pPr lvl="0"/>
            <a:r>
              <a:rPr lang="en-US" sz="2400" dirty="0">
                <a:solidFill>
                  <a:prstClr val="black"/>
                </a:solidFill>
              </a:rPr>
              <a:t>Health systems capacity </a:t>
            </a:r>
            <a:r>
              <a:rPr lang="en-US" sz="2400" dirty="0" smtClean="0">
                <a:solidFill>
                  <a:prstClr val="black"/>
                </a:solidFill>
              </a:rPr>
              <a:t>evaluation</a:t>
            </a:r>
            <a:r>
              <a:rPr lang="en-US" sz="2400" dirty="0">
                <a:solidFill>
                  <a:prstClr val="black"/>
                </a:solidFill>
              </a:rPr>
              <a:t> </a:t>
            </a:r>
            <a:r>
              <a:rPr lang="en-US" sz="2400" dirty="0" smtClean="0">
                <a:solidFill>
                  <a:prstClr val="black"/>
                </a:solidFill>
              </a:rPr>
              <a:t>to be continuously done</a:t>
            </a:r>
            <a:endParaRPr lang="en-US" sz="2400" dirty="0">
              <a:solidFill>
                <a:prstClr val="black"/>
              </a:solidFill>
            </a:endParaRPr>
          </a:p>
          <a:p>
            <a:endParaRPr lang="en-US" b="1" dirty="0"/>
          </a:p>
        </p:txBody>
      </p:sp>
    </p:spTree>
    <p:extLst>
      <p:ext uri="{BB962C8B-B14F-4D97-AF65-F5344CB8AC3E}">
        <p14:creationId xmlns:p14="http://schemas.microsoft.com/office/powerpoint/2010/main" xmlns="" val="19328748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PUBLICATIONS</a:t>
            </a:r>
            <a:endParaRPr lang="en-GB" b="1" dirty="0"/>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t>Assessing </a:t>
            </a:r>
            <a:r>
              <a:rPr lang="en-US" b="1" dirty="0" smtClean="0"/>
              <a:t>capacity and </a:t>
            </a:r>
            <a:r>
              <a:rPr lang="en-US" b="1" dirty="0" smtClean="0"/>
              <a:t>performance </a:t>
            </a:r>
            <a:r>
              <a:rPr lang="en-US" b="1" dirty="0" smtClean="0"/>
              <a:t>of health </a:t>
            </a:r>
            <a:r>
              <a:rPr lang="en-US" b="1" dirty="0" smtClean="0"/>
              <a:t>systems using principal component analysis</a:t>
            </a:r>
            <a:r>
              <a:rPr lang="en-US" b="1" dirty="0" smtClean="0"/>
              <a:t>: Results </a:t>
            </a:r>
            <a:r>
              <a:rPr lang="en-US" b="1" dirty="0" smtClean="0"/>
              <a:t>from cross sectional survey in Kakamega County, Western Kenya </a:t>
            </a:r>
            <a:endParaRPr lang="en-GB" dirty="0" smtClean="0"/>
          </a:p>
          <a:p>
            <a:pPr>
              <a:buNone/>
            </a:pPr>
            <a:r>
              <a:rPr lang="en-US" dirty="0" smtClean="0"/>
              <a:t>     Maximila </a:t>
            </a:r>
            <a:r>
              <a:rPr lang="en-US" dirty="0" smtClean="0"/>
              <a:t>N. </a:t>
            </a:r>
            <a:r>
              <a:rPr lang="en-US" dirty="0" smtClean="0"/>
              <a:t>Wanzala, </a:t>
            </a:r>
            <a:r>
              <a:rPr lang="en-US" dirty="0" smtClean="0"/>
              <a:t>Vincent </a:t>
            </a:r>
            <a:r>
              <a:rPr lang="en-US" dirty="0" smtClean="0"/>
              <a:t>Were, </a:t>
            </a:r>
            <a:r>
              <a:rPr lang="en-US" dirty="0" smtClean="0"/>
              <a:t>J.A </a:t>
            </a:r>
            <a:r>
              <a:rPr lang="en-US" dirty="0" err="1" smtClean="0"/>
              <a:t>Oloo</a:t>
            </a:r>
            <a:r>
              <a:rPr lang="en-US" dirty="0" smtClean="0"/>
              <a:t> </a:t>
            </a:r>
            <a:r>
              <a:rPr lang="en-US" dirty="0" smtClean="0"/>
              <a:t>and Gordon </a:t>
            </a:r>
            <a:r>
              <a:rPr lang="en-US" dirty="0" err="1" smtClean="0"/>
              <a:t>Nguka</a:t>
            </a:r>
            <a:endParaRPr lang="en-GB" dirty="0" smtClean="0"/>
          </a:p>
          <a:p>
            <a:pPr>
              <a:buNone/>
            </a:pPr>
            <a:r>
              <a:rPr lang="en-GB" dirty="0" smtClean="0"/>
              <a:t>		( </a:t>
            </a:r>
            <a:r>
              <a:rPr lang="en-GB" b="1" dirty="0" smtClean="0"/>
              <a:t>Journal of Health, Medicine and Nursing, ISSN </a:t>
            </a:r>
            <a:r>
              <a:rPr lang="en-GB" b="1" dirty="0" smtClean="0"/>
              <a:t>2422-8419) </a:t>
            </a:r>
            <a:endParaRPr lang="en-GB" baseline="30000" dirty="0" smtClean="0"/>
          </a:p>
          <a:p>
            <a:pPr marL="514350" indent="-514350">
              <a:buNone/>
            </a:pPr>
            <a:r>
              <a:rPr lang="en-US" b="1" dirty="0" smtClean="0"/>
              <a:t>2.Application of Principal Component Analysis to assess health systems capacity using cross sectional data in rural western Kenya </a:t>
            </a:r>
            <a:endParaRPr lang="en-GB" dirty="0" smtClean="0"/>
          </a:p>
          <a:p>
            <a:pPr>
              <a:buNone/>
            </a:pPr>
            <a:r>
              <a:rPr lang="en-US" dirty="0" smtClean="0"/>
              <a:t>       Maximila </a:t>
            </a:r>
            <a:r>
              <a:rPr lang="en-US" dirty="0" smtClean="0"/>
              <a:t>N. </a:t>
            </a:r>
            <a:r>
              <a:rPr lang="en-US" dirty="0" smtClean="0"/>
              <a:t>Wanzala, </a:t>
            </a:r>
            <a:r>
              <a:rPr lang="en-US" dirty="0" smtClean="0"/>
              <a:t>J.A </a:t>
            </a:r>
            <a:r>
              <a:rPr lang="en-US" dirty="0" err="1" smtClean="0"/>
              <a:t>Oloo</a:t>
            </a:r>
            <a:r>
              <a:rPr lang="en-US" dirty="0" smtClean="0"/>
              <a:t> </a:t>
            </a:r>
            <a:r>
              <a:rPr lang="en-US" dirty="0" smtClean="0"/>
              <a:t>and Gordon </a:t>
            </a:r>
            <a:r>
              <a:rPr lang="en-US" dirty="0" err="1" smtClean="0"/>
              <a:t>Nguka</a:t>
            </a:r>
            <a:endParaRPr lang="en-GB" dirty="0" smtClean="0"/>
          </a:p>
          <a:p>
            <a:pPr>
              <a:buNone/>
            </a:pPr>
            <a:r>
              <a:rPr lang="en-GB" b="1" i="1" dirty="0" smtClean="0"/>
              <a:t>(American</a:t>
            </a:r>
            <a:r>
              <a:rPr lang="en-GB" b="1" i="1" dirty="0" smtClean="0"/>
              <a:t> Journal of Public Health </a:t>
            </a:r>
            <a:r>
              <a:rPr lang="en-GB" b="1" i="1" dirty="0" smtClean="0"/>
              <a:t>Research </a:t>
            </a:r>
            <a:r>
              <a:rPr lang="en-GB" b="1" dirty="0" smtClean="0"/>
              <a:t>Paper</a:t>
            </a:r>
            <a:r>
              <a:rPr lang="en-GB" b="1" dirty="0" smtClean="0"/>
              <a:t> ID: </a:t>
            </a:r>
            <a:r>
              <a:rPr lang="en-GB" b="1" dirty="0" smtClean="0"/>
              <a:t>1000112531)</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669"/>
            <a:ext cx="10515600" cy="768216"/>
          </a:xfrm>
        </p:spPr>
        <p:txBody>
          <a:bodyPr/>
          <a:lstStyle/>
          <a:p>
            <a:r>
              <a:rPr lang="en-GB" b="1" dirty="0"/>
              <a:t>BACKGROUND OF THE STUDY</a:t>
            </a:r>
            <a:endParaRPr lang="en-US" dirty="0"/>
          </a:p>
        </p:txBody>
      </p:sp>
      <p:sp>
        <p:nvSpPr>
          <p:cNvPr id="3" name="Content Placeholder 2"/>
          <p:cNvSpPr>
            <a:spLocks noGrp="1"/>
          </p:cNvSpPr>
          <p:nvPr>
            <p:ph idx="1"/>
          </p:nvPr>
        </p:nvSpPr>
        <p:spPr>
          <a:xfrm>
            <a:off x="206061" y="1068946"/>
            <a:ext cx="11809928" cy="5589431"/>
          </a:xfrm>
        </p:spPr>
        <p:txBody>
          <a:bodyPr/>
          <a:lstStyle/>
          <a:p>
            <a:endParaRPr lang="en-US" dirty="0" smtClean="0"/>
          </a:p>
          <a:p>
            <a:r>
              <a:rPr lang="en-US" sz="3600" dirty="0" smtClean="0"/>
              <a:t>Worldwide </a:t>
            </a:r>
            <a:r>
              <a:rPr lang="en-US" sz="3600" dirty="0"/>
              <a:t>health systems are facing an increasing number of challenges, while governments remain dedicated to searching for cost-effective options to enhance the capacity of national health systems to perform well</a:t>
            </a:r>
            <a:r>
              <a:rPr lang="en-US" sz="3600" dirty="0" smtClean="0"/>
              <a:t>.</a:t>
            </a:r>
          </a:p>
          <a:p>
            <a:r>
              <a:rPr lang="en-US" sz="3600" dirty="0" smtClean="0"/>
              <a:t>Health workforce, procurement, supplies and financing are essential for effective service provision.</a:t>
            </a:r>
          </a:p>
          <a:p>
            <a:r>
              <a:rPr lang="en-US" sz="3600" dirty="0" smtClean="0"/>
              <a:t> Health is crucial for attaining the sustainable development goals (SDGs), and it's also a measure of the progress of a nation towards achieving sustainable development.</a:t>
            </a:r>
            <a:endParaRPr lang="en-US" sz="3600" dirty="0"/>
          </a:p>
        </p:txBody>
      </p:sp>
    </p:spTree>
    <p:extLst>
      <p:ext uri="{BB962C8B-B14F-4D97-AF65-F5344CB8AC3E}">
        <p14:creationId xmlns:p14="http://schemas.microsoft.com/office/powerpoint/2010/main" xmlns="" val="4059968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BACKGROUND OF THE </a:t>
            </a:r>
            <a:r>
              <a:rPr lang="en-GB" b="1" dirty="0" smtClean="0"/>
              <a:t>STUDY </a:t>
            </a:r>
            <a:r>
              <a:rPr lang="en-GB" dirty="0" err="1" smtClean="0"/>
              <a:t>cont</a:t>
            </a:r>
            <a:r>
              <a:rPr lang="en-GB" dirty="0" smtClean="0"/>
              <a:t>’</a:t>
            </a:r>
            <a:endParaRPr lang="en-US" dirty="0"/>
          </a:p>
        </p:txBody>
      </p:sp>
      <p:sp>
        <p:nvSpPr>
          <p:cNvPr id="3" name="Content Placeholder 2"/>
          <p:cNvSpPr>
            <a:spLocks noGrp="1"/>
          </p:cNvSpPr>
          <p:nvPr>
            <p:ph idx="1"/>
          </p:nvPr>
        </p:nvSpPr>
        <p:spPr/>
        <p:txBody>
          <a:bodyPr/>
          <a:lstStyle/>
          <a:p>
            <a:pPr lvl="0"/>
            <a:r>
              <a:rPr lang="en-US" dirty="0" smtClean="0">
                <a:solidFill>
                  <a:prstClr val="black"/>
                </a:solidFill>
              </a:rPr>
              <a:t>SDG </a:t>
            </a:r>
            <a:r>
              <a:rPr lang="en-US" dirty="0">
                <a:solidFill>
                  <a:prstClr val="black"/>
                </a:solidFill>
              </a:rPr>
              <a:t>3: To ensure healthy lives  and promote well being for all at all ages </a:t>
            </a:r>
          </a:p>
          <a:p>
            <a:pPr lvl="0"/>
            <a:r>
              <a:rPr lang="en-US" dirty="0">
                <a:solidFill>
                  <a:prstClr val="black"/>
                </a:solidFill>
              </a:rPr>
              <a:t>Vision 2030, Health pillar : </a:t>
            </a:r>
          </a:p>
          <a:p>
            <a:pPr lvl="1"/>
            <a:r>
              <a:rPr lang="en-US" sz="2800" dirty="0">
                <a:solidFill>
                  <a:prstClr val="black"/>
                </a:solidFill>
              </a:rPr>
              <a:t>To provide an efficient integrated and high quality affordable health care system</a:t>
            </a:r>
          </a:p>
          <a:p>
            <a:pPr lvl="1"/>
            <a:r>
              <a:rPr lang="en-US" sz="2800" dirty="0">
                <a:solidFill>
                  <a:prstClr val="black"/>
                </a:solidFill>
              </a:rPr>
              <a:t>To prioritize preventive care and community and household level, through a decentralized national health-care system</a:t>
            </a:r>
          </a:p>
          <a:p>
            <a:pPr lvl="1"/>
            <a:r>
              <a:rPr lang="en-US" sz="2800" dirty="0">
                <a:solidFill>
                  <a:prstClr val="black"/>
                </a:solidFill>
              </a:rPr>
              <a:t>To devolve funds and decision making to the county level and retain policy and research issues</a:t>
            </a:r>
          </a:p>
          <a:p>
            <a:pPr lvl="0"/>
            <a:endParaRPr lang="en-US" sz="2000" dirty="0">
              <a:solidFill>
                <a:prstClr val="black"/>
              </a:solidFill>
            </a:endParaRPr>
          </a:p>
          <a:p>
            <a:endParaRPr lang="en-US" dirty="0"/>
          </a:p>
        </p:txBody>
      </p:sp>
    </p:spTree>
    <p:extLst>
      <p:ext uri="{BB962C8B-B14F-4D97-AF65-F5344CB8AC3E}">
        <p14:creationId xmlns:p14="http://schemas.microsoft.com/office/powerpoint/2010/main" xmlns="" val="209788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Problem Statement</a:t>
            </a:r>
          </a:p>
        </p:txBody>
      </p:sp>
      <p:sp>
        <p:nvSpPr>
          <p:cNvPr id="3" name="Content Placeholder 2"/>
          <p:cNvSpPr>
            <a:spLocks noGrp="1"/>
          </p:cNvSpPr>
          <p:nvPr>
            <p:ph idx="1"/>
          </p:nvPr>
        </p:nvSpPr>
        <p:spPr/>
        <p:txBody>
          <a:bodyPr>
            <a:normAutofit/>
          </a:bodyPr>
          <a:lstStyle/>
          <a:p>
            <a:r>
              <a:rPr lang="en-US" dirty="0"/>
              <a:t>Devolution of health care in Kenya since the enactment of the new constitution in 2010 and 2013 national election was aimed at ensuring health care was more improved, more efficient and available for all citizens at affordable cost. </a:t>
            </a:r>
          </a:p>
          <a:p>
            <a:r>
              <a:rPr lang="en-US" dirty="0" smtClean="0"/>
              <a:t>However</a:t>
            </a:r>
            <a:r>
              <a:rPr lang="en-US" dirty="0"/>
              <a:t>,</a:t>
            </a:r>
            <a:r>
              <a:rPr lang="en-US" dirty="0">
                <a:solidFill>
                  <a:srgbClr val="FF0000"/>
                </a:solidFill>
              </a:rPr>
              <a:t> inadequacies </a:t>
            </a:r>
            <a:r>
              <a:rPr lang="en-US" dirty="0"/>
              <a:t>in </a:t>
            </a:r>
            <a:r>
              <a:rPr lang="en-US" dirty="0" smtClean="0"/>
              <a:t>national governments still exist in the  devolved government</a:t>
            </a:r>
            <a:r>
              <a:rPr lang="en-US" dirty="0"/>
              <a:t>(Taylor &amp; Aaron, 2015)</a:t>
            </a:r>
          </a:p>
          <a:p>
            <a:r>
              <a:rPr lang="en-US" dirty="0"/>
              <a:t>T</a:t>
            </a:r>
            <a:r>
              <a:rPr lang="en-US" dirty="0" smtClean="0"/>
              <a:t>here </a:t>
            </a:r>
            <a:r>
              <a:rPr lang="en-US" dirty="0"/>
              <a:t>is little published evidence of performance of health </a:t>
            </a:r>
            <a:r>
              <a:rPr lang="en-US" dirty="0" smtClean="0"/>
              <a:t>indicators especially using advanced analytical methods such as principal component analysis to monitor progress towards achieving the SGD 3 in </a:t>
            </a:r>
            <a:r>
              <a:rPr lang="en-US" dirty="0" err="1" smtClean="0"/>
              <a:t>Kakamega</a:t>
            </a:r>
            <a:r>
              <a:rPr lang="en-US" dirty="0" smtClean="0"/>
              <a:t> County.</a:t>
            </a:r>
          </a:p>
          <a:p>
            <a:endParaRPr lang="en-US" dirty="0"/>
          </a:p>
        </p:txBody>
      </p:sp>
    </p:spTree>
    <p:extLst>
      <p:ext uri="{BB962C8B-B14F-4D97-AF65-F5344CB8AC3E}">
        <p14:creationId xmlns:p14="http://schemas.microsoft.com/office/powerpoint/2010/main" xmlns="" val="3112057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a:t>
            </a:r>
            <a:r>
              <a:rPr lang="en-US" b="1" dirty="0" err="1" smtClean="0"/>
              <a:t>Kakamega</a:t>
            </a:r>
            <a:r>
              <a:rPr lang="en-US" b="1" dirty="0" smtClean="0"/>
              <a:t>?</a:t>
            </a:r>
            <a:endParaRPr lang="en-US" b="1" dirty="0"/>
          </a:p>
        </p:txBody>
      </p:sp>
      <p:sp>
        <p:nvSpPr>
          <p:cNvPr id="3" name="Content Placeholder 2"/>
          <p:cNvSpPr>
            <a:spLocks noGrp="1"/>
          </p:cNvSpPr>
          <p:nvPr>
            <p:ph idx="1"/>
          </p:nvPr>
        </p:nvSpPr>
        <p:spPr/>
        <p:txBody>
          <a:bodyPr>
            <a:noAutofit/>
          </a:bodyPr>
          <a:lstStyle/>
          <a:p>
            <a:pPr lvl="0"/>
            <a:r>
              <a:rPr lang="en-US" dirty="0"/>
              <a:t>The study </a:t>
            </a:r>
            <a:r>
              <a:rPr lang="en-US" dirty="0" smtClean="0"/>
              <a:t>was in </a:t>
            </a:r>
            <a:r>
              <a:rPr lang="en-US" dirty="0" err="1"/>
              <a:t>Kakamega</a:t>
            </a:r>
            <a:r>
              <a:rPr lang="en-US" dirty="0"/>
              <a:t> County because it happens to be among those counties that have the worst health indicators in Kenya</a:t>
            </a:r>
            <a:endParaRPr lang="en-US" dirty="0" smtClean="0">
              <a:solidFill>
                <a:prstClr val="black"/>
              </a:solidFill>
            </a:endParaRPr>
          </a:p>
          <a:p>
            <a:pPr lvl="0"/>
            <a:r>
              <a:rPr lang="en-US" dirty="0" smtClean="0">
                <a:solidFill>
                  <a:prstClr val="black"/>
                </a:solidFill>
              </a:rPr>
              <a:t>Since </a:t>
            </a:r>
            <a:r>
              <a:rPr lang="en-US" dirty="0">
                <a:solidFill>
                  <a:prstClr val="black"/>
                </a:solidFill>
              </a:rPr>
              <a:t>2013 the health care was devolved yet health indicators in </a:t>
            </a:r>
            <a:r>
              <a:rPr lang="en-US" dirty="0" err="1">
                <a:solidFill>
                  <a:prstClr val="black"/>
                </a:solidFill>
              </a:rPr>
              <a:t>Kakamega</a:t>
            </a:r>
            <a:r>
              <a:rPr lang="en-US" dirty="0">
                <a:solidFill>
                  <a:prstClr val="black"/>
                </a:solidFill>
              </a:rPr>
              <a:t> county were still  amongst the worst in 2014. </a:t>
            </a:r>
            <a:endParaRPr lang="en-US" dirty="0" smtClean="0">
              <a:solidFill>
                <a:prstClr val="black"/>
              </a:solidFill>
            </a:endParaRPr>
          </a:p>
          <a:p>
            <a:pPr marL="0" lvl="0" indent="0">
              <a:buNone/>
            </a:pPr>
            <a:r>
              <a:rPr lang="en-US" dirty="0" smtClean="0">
                <a:solidFill>
                  <a:prstClr val="black"/>
                </a:solidFill>
              </a:rPr>
              <a:t>Health </a:t>
            </a:r>
            <a:r>
              <a:rPr lang="en-US" dirty="0">
                <a:solidFill>
                  <a:prstClr val="black"/>
                </a:solidFill>
              </a:rPr>
              <a:t>care financing :NHIF coverage was at 30% in </a:t>
            </a:r>
            <a:r>
              <a:rPr lang="en-US" dirty="0" err="1">
                <a:solidFill>
                  <a:prstClr val="black"/>
                </a:solidFill>
              </a:rPr>
              <a:t>Kakamega</a:t>
            </a:r>
            <a:r>
              <a:rPr lang="en-US" dirty="0">
                <a:solidFill>
                  <a:prstClr val="black"/>
                </a:solidFill>
              </a:rPr>
              <a:t> county Vs 27% in Kenya in </a:t>
            </a:r>
            <a:r>
              <a:rPr lang="en-US" dirty="0" smtClean="0">
                <a:solidFill>
                  <a:prstClr val="black"/>
                </a:solidFill>
              </a:rPr>
              <a:t>2014</a:t>
            </a:r>
          </a:p>
          <a:p>
            <a:pPr marL="0" lvl="0" indent="0">
              <a:buNone/>
            </a:pPr>
            <a:r>
              <a:rPr lang="en-US" dirty="0" smtClean="0">
                <a:solidFill>
                  <a:prstClr val="black"/>
                </a:solidFill>
              </a:rPr>
              <a:t>Health </a:t>
            </a:r>
            <a:r>
              <a:rPr lang="en-US" dirty="0">
                <a:solidFill>
                  <a:prstClr val="black"/>
                </a:solidFill>
              </a:rPr>
              <a:t>personnel: Clinical officers was 22 per 100,000 people in </a:t>
            </a:r>
            <a:r>
              <a:rPr lang="en-US" dirty="0" err="1">
                <a:solidFill>
                  <a:prstClr val="black"/>
                </a:solidFill>
              </a:rPr>
              <a:t>Kakamega</a:t>
            </a:r>
            <a:r>
              <a:rPr lang="en-US" dirty="0">
                <a:solidFill>
                  <a:prstClr val="black"/>
                </a:solidFill>
              </a:rPr>
              <a:t> Vs 21 per 100,000 people in </a:t>
            </a:r>
            <a:r>
              <a:rPr lang="en-US" dirty="0" smtClean="0">
                <a:solidFill>
                  <a:prstClr val="black"/>
                </a:solidFill>
              </a:rPr>
              <a:t>Kenya</a:t>
            </a:r>
          </a:p>
          <a:p>
            <a:pPr marL="0" lvl="0" indent="0">
              <a:buNone/>
            </a:pPr>
            <a:r>
              <a:rPr lang="en-US" dirty="0" smtClean="0">
                <a:solidFill>
                  <a:prstClr val="black"/>
                </a:solidFill>
              </a:rPr>
              <a:t>Skilled </a:t>
            </a:r>
            <a:r>
              <a:rPr lang="en-US" dirty="0">
                <a:solidFill>
                  <a:prstClr val="black"/>
                </a:solidFill>
              </a:rPr>
              <a:t>birth delivery was 47% in 2014 compared to 61% </a:t>
            </a:r>
            <a:r>
              <a:rPr lang="en-US" dirty="0" smtClean="0">
                <a:solidFill>
                  <a:prstClr val="black"/>
                </a:solidFill>
              </a:rPr>
              <a:t>at national level(MOH</a:t>
            </a:r>
            <a:r>
              <a:rPr lang="en-US" dirty="0">
                <a:solidFill>
                  <a:prstClr val="black"/>
                </a:solidFill>
              </a:rPr>
              <a:t>, </a:t>
            </a:r>
            <a:r>
              <a:rPr lang="en-US" dirty="0" err="1" smtClean="0">
                <a:solidFill>
                  <a:prstClr val="black"/>
                </a:solidFill>
              </a:rPr>
              <a:t>Kakamega</a:t>
            </a:r>
            <a:r>
              <a:rPr lang="en-US" dirty="0" smtClean="0">
                <a:solidFill>
                  <a:prstClr val="black"/>
                </a:solidFill>
              </a:rPr>
              <a:t> Fact </a:t>
            </a:r>
            <a:r>
              <a:rPr lang="en-US" dirty="0">
                <a:solidFill>
                  <a:prstClr val="black"/>
                </a:solidFill>
              </a:rPr>
              <a:t>Sheet, </a:t>
            </a:r>
            <a:r>
              <a:rPr lang="en-US" dirty="0" smtClean="0">
                <a:solidFill>
                  <a:prstClr val="black"/>
                </a:solidFill>
              </a:rPr>
              <a:t>2015)</a:t>
            </a:r>
          </a:p>
          <a:p>
            <a:pPr marL="0" lvl="0" indent="0">
              <a:buNone/>
            </a:pPr>
            <a:r>
              <a:rPr lang="en-US" dirty="0" smtClean="0">
                <a:solidFill>
                  <a:prstClr val="black"/>
                </a:solidFill>
              </a:rPr>
              <a:t>Nutrition –stunted growth 28% in </a:t>
            </a:r>
            <a:r>
              <a:rPr lang="en-US" dirty="0" err="1" smtClean="0">
                <a:solidFill>
                  <a:prstClr val="black"/>
                </a:solidFill>
              </a:rPr>
              <a:t>Kakamega</a:t>
            </a:r>
            <a:r>
              <a:rPr lang="en-US" dirty="0" smtClean="0">
                <a:solidFill>
                  <a:prstClr val="black"/>
                </a:solidFill>
              </a:rPr>
              <a:t> Vs 26% in Kenya</a:t>
            </a:r>
          </a:p>
          <a:p>
            <a:pPr lvl="0"/>
            <a:endParaRPr lang="en-US" dirty="0">
              <a:solidFill>
                <a:prstClr val="black"/>
              </a:solidFill>
            </a:endParaRPr>
          </a:p>
          <a:p>
            <a:endParaRPr lang="en-US" dirty="0"/>
          </a:p>
        </p:txBody>
      </p:sp>
    </p:spTree>
    <p:extLst>
      <p:ext uri="{BB962C8B-B14F-4D97-AF65-F5344CB8AC3E}">
        <p14:creationId xmlns:p14="http://schemas.microsoft.com/office/powerpoint/2010/main" xmlns="" val="174552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9063"/>
            <a:ext cx="10515600" cy="819731"/>
          </a:xfrm>
        </p:spPr>
        <p:txBody>
          <a:bodyPr/>
          <a:lstStyle/>
          <a:p>
            <a:r>
              <a:rPr lang="en-US" b="1" dirty="0" smtClean="0"/>
              <a:t>Purpose of the study</a:t>
            </a:r>
            <a:endParaRPr lang="en-US" b="1" dirty="0"/>
          </a:p>
        </p:txBody>
      </p:sp>
      <p:sp>
        <p:nvSpPr>
          <p:cNvPr id="3" name="Content Placeholder 2"/>
          <p:cNvSpPr>
            <a:spLocks noGrp="1"/>
          </p:cNvSpPr>
          <p:nvPr>
            <p:ph idx="1"/>
          </p:nvPr>
        </p:nvSpPr>
        <p:spPr>
          <a:xfrm>
            <a:off x="309092" y="1249251"/>
            <a:ext cx="11603865" cy="5396248"/>
          </a:xfrm>
        </p:spPr>
        <p:txBody>
          <a:bodyPr>
            <a:normAutofit/>
          </a:bodyPr>
          <a:lstStyle/>
          <a:p>
            <a:r>
              <a:rPr lang="en-US" sz="3200" dirty="0"/>
              <a:t>The purpose of the study </a:t>
            </a:r>
            <a:r>
              <a:rPr lang="en-US" sz="3200" dirty="0" smtClean="0"/>
              <a:t>is </a:t>
            </a:r>
            <a:r>
              <a:rPr lang="en-GB" sz="3200" dirty="0" smtClean="0"/>
              <a:t>to </a:t>
            </a:r>
            <a:r>
              <a:rPr lang="en-GB" sz="3200" dirty="0"/>
              <a:t>disseminate findings and advise policy on the devolved governance concerns that need to be addressed in order to strengthen </a:t>
            </a:r>
            <a:r>
              <a:rPr lang="en-US" sz="3200" dirty="0" smtClean="0"/>
              <a:t>healthcare </a:t>
            </a:r>
            <a:r>
              <a:rPr lang="en-US" sz="3200" dirty="0"/>
              <a:t>service delivery that will be sustainable for development</a:t>
            </a:r>
            <a:r>
              <a:rPr lang="en-US" sz="3200" dirty="0" smtClean="0"/>
              <a:t>.</a:t>
            </a:r>
          </a:p>
          <a:p>
            <a:pPr marL="0" indent="0">
              <a:buNone/>
            </a:pPr>
            <a:endParaRPr lang="en-US" sz="3200" dirty="0"/>
          </a:p>
          <a:p>
            <a:pPr marL="0" indent="0">
              <a:buNone/>
            </a:pPr>
            <a:r>
              <a:rPr lang="en-US" sz="3200" dirty="0" smtClean="0"/>
              <a:t>(service </a:t>
            </a:r>
            <a:r>
              <a:rPr lang="en-US" sz="3200" dirty="0"/>
              <a:t>delivery, Medical supplies, health financing, health workforce and health leadership and </a:t>
            </a:r>
            <a:r>
              <a:rPr lang="en-US" sz="3200" dirty="0" smtClean="0"/>
              <a:t>governance, Health information system)</a:t>
            </a:r>
          </a:p>
          <a:p>
            <a:pPr marL="0" indent="0">
              <a:buNone/>
            </a:pPr>
            <a:endParaRPr lang="en-US" sz="3200" dirty="0" smtClean="0"/>
          </a:p>
          <a:p>
            <a:pPr marL="0" indent="0">
              <a:buNone/>
            </a:pPr>
            <a:endParaRPr lang="en-US" dirty="0"/>
          </a:p>
        </p:txBody>
      </p:sp>
    </p:spTree>
    <p:extLst>
      <p:ext uri="{BB962C8B-B14F-4D97-AF65-F5344CB8AC3E}">
        <p14:creationId xmlns:p14="http://schemas.microsoft.com/office/powerpoint/2010/main" xmlns="" val="1051220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549"/>
            <a:ext cx="10515600" cy="806852"/>
          </a:xfrm>
        </p:spPr>
        <p:txBody>
          <a:bodyPr/>
          <a:lstStyle/>
          <a:p>
            <a:r>
              <a:rPr lang="en-US" b="1" dirty="0"/>
              <a:t>STUDY OBJECTIVES</a:t>
            </a:r>
            <a:endParaRPr lang="en-US" dirty="0"/>
          </a:p>
        </p:txBody>
      </p:sp>
      <p:sp>
        <p:nvSpPr>
          <p:cNvPr id="3" name="Content Placeholder 2"/>
          <p:cNvSpPr>
            <a:spLocks noGrp="1"/>
          </p:cNvSpPr>
          <p:nvPr>
            <p:ph idx="1"/>
          </p:nvPr>
        </p:nvSpPr>
        <p:spPr>
          <a:xfrm>
            <a:off x="218941" y="914400"/>
            <a:ext cx="11758411" cy="5943599"/>
          </a:xfrm>
        </p:spPr>
        <p:txBody>
          <a:bodyPr>
            <a:normAutofit/>
          </a:bodyPr>
          <a:lstStyle/>
          <a:p>
            <a:pPr marL="0" indent="0">
              <a:buNone/>
            </a:pPr>
            <a:r>
              <a:rPr lang="en-US" b="1" dirty="0"/>
              <a:t>Overall </a:t>
            </a:r>
            <a:r>
              <a:rPr lang="en-US" b="1" dirty="0" smtClean="0"/>
              <a:t>Objective</a:t>
            </a:r>
          </a:p>
          <a:p>
            <a:r>
              <a:rPr lang="en-US" dirty="0"/>
              <a:t>To assess the </a:t>
            </a:r>
            <a:r>
              <a:rPr lang="en-US" dirty="0" smtClean="0"/>
              <a:t>contribution of </a:t>
            </a:r>
            <a:r>
              <a:rPr lang="en-US" dirty="0"/>
              <a:t>devolved governance on the capacity </a:t>
            </a:r>
            <a:r>
              <a:rPr lang="en-US" dirty="0" smtClean="0"/>
              <a:t>of the  </a:t>
            </a:r>
            <a:r>
              <a:rPr lang="en-US" dirty="0"/>
              <a:t>health systems to provide service delivery </a:t>
            </a:r>
            <a:r>
              <a:rPr lang="en-US" dirty="0" smtClean="0"/>
              <a:t>in </a:t>
            </a:r>
            <a:r>
              <a:rPr lang="en-US" dirty="0" err="1" smtClean="0"/>
              <a:t>Kakamega</a:t>
            </a:r>
            <a:r>
              <a:rPr lang="en-US" dirty="0" smtClean="0"/>
              <a:t> county</a:t>
            </a:r>
          </a:p>
          <a:p>
            <a:pPr marL="0" indent="0">
              <a:buNone/>
            </a:pPr>
            <a:endParaRPr lang="en-US" dirty="0"/>
          </a:p>
        </p:txBody>
      </p:sp>
    </p:spTree>
    <p:extLst>
      <p:ext uri="{BB962C8B-B14F-4D97-AF65-F5344CB8AC3E}">
        <p14:creationId xmlns:p14="http://schemas.microsoft.com/office/powerpoint/2010/main" xmlns="" val="2105141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549"/>
            <a:ext cx="10515600" cy="742458"/>
          </a:xfrm>
        </p:spPr>
        <p:txBody>
          <a:bodyPr/>
          <a:lstStyle/>
          <a:p>
            <a:r>
              <a:rPr lang="en-GB" b="1" dirty="0"/>
              <a:t>RESEARCH METHODOLOGY</a:t>
            </a:r>
            <a:endParaRPr lang="en-US" dirty="0"/>
          </a:p>
        </p:txBody>
      </p:sp>
      <p:sp>
        <p:nvSpPr>
          <p:cNvPr id="3" name="Content Placeholder 2"/>
          <p:cNvSpPr>
            <a:spLocks noGrp="1"/>
          </p:cNvSpPr>
          <p:nvPr>
            <p:ph idx="1"/>
          </p:nvPr>
        </p:nvSpPr>
        <p:spPr>
          <a:xfrm>
            <a:off x="180304" y="850007"/>
            <a:ext cx="11848564" cy="5326956"/>
          </a:xfrm>
        </p:spPr>
        <p:txBody>
          <a:bodyPr>
            <a:normAutofit/>
          </a:bodyPr>
          <a:lstStyle/>
          <a:p>
            <a:pPr>
              <a:buNone/>
            </a:pPr>
            <a:endParaRPr lang="en-GB" dirty="0"/>
          </a:p>
          <a:p>
            <a:r>
              <a:rPr lang="en-GB" sz="3600" dirty="0"/>
              <a:t>Study design: </a:t>
            </a:r>
            <a:r>
              <a:rPr lang="en-US" sz="3600" dirty="0"/>
              <a:t>cross sectional </a:t>
            </a:r>
            <a:r>
              <a:rPr lang="en-US" sz="3600" dirty="0" smtClean="0"/>
              <a:t>study</a:t>
            </a:r>
            <a:endParaRPr lang="en-GB" sz="3600" dirty="0"/>
          </a:p>
          <a:p>
            <a:r>
              <a:rPr lang="en-GB" sz="3600" dirty="0"/>
              <a:t>Study </a:t>
            </a:r>
            <a:r>
              <a:rPr lang="en-GB" sz="3600" dirty="0" smtClean="0"/>
              <a:t>area:</a:t>
            </a:r>
            <a:r>
              <a:rPr lang="en-US" sz="3600" dirty="0" smtClean="0"/>
              <a:t> </a:t>
            </a:r>
            <a:r>
              <a:rPr lang="en-US" sz="3600" dirty="0"/>
              <a:t>Kakamega County</a:t>
            </a:r>
            <a:endParaRPr lang="en-GB" sz="3600" dirty="0"/>
          </a:p>
          <a:p>
            <a:r>
              <a:rPr lang="en-GB" sz="3600" dirty="0" smtClean="0"/>
              <a:t>Study population: 132 health facilities within </a:t>
            </a:r>
            <a:r>
              <a:rPr lang="en-GB" sz="3600" dirty="0" err="1" smtClean="0"/>
              <a:t>Kakamega</a:t>
            </a:r>
            <a:r>
              <a:rPr lang="en-GB" sz="3600" dirty="0" smtClean="0"/>
              <a:t> county</a:t>
            </a:r>
          </a:p>
          <a:p>
            <a:r>
              <a:rPr lang="en-US" sz="3600" dirty="0" smtClean="0"/>
              <a:t>Sampling technique: Multi- stage cluster sampling, </a:t>
            </a:r>
          </a:p>
          <a:p>
            <a:r>
              <a:rPr lang="en-US" sz="3600" dirty="0"/>
              <a:t>Inclusion </a:t>
            </a:r>
            <a:r>
              <a:rPr lang="en-US" sz="3600" dirty="0" smtClean="0"/>
              <a:t>Criteria : Where consent was provided</a:t>
            </a:r>
            <a:endParaRPr lang="en-GB" sz="3600" dirty="0"/>
          </a:p>
          <a:p>
            <a:r>
              <a:rPr lang="en-US" sz="3600" dirty="0"/>
              <a:t>Sample size determination </a:t>
            </a:r>
            <a:r>
              <a:rPr lang="en-US" sz="3600" dirty="0" smtClean="0"/>
              <a:t>: Applied WHO and SARAM formula(WHO 2015)</a:t>
            </a:r>
          </a:p>
        </p:txBody>
      </p:sp>
    </p:spTree>
    <p:extLst>
      <p:ext uri="{BB962C8B-B14F-4D97-AF65-F5344CB8AC3E}">
        <p14:creationId xmlns:p14="http://schemas.microsoft.com/office/powerpoint/2010/main" xmlns="" val="3787261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2472</TotalTime>
  <Words>1192</Words>
  <Application>Microsoft Office PowerPoint</Application>
  <PresentationFormat>Custom</PresentationFormat>
  <Paragraphs>246</Paragraphs>
  <Slides>24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Office Theme</vt:lpstr>
      <vt:lpstr>Equation</vt:lpstr>
      <vt:lpstr>                  CONTRIBUTION OF DEVOLVED GOVERNANCE ON HEALTH SYSTEMS CAPACITY TO PROVIDE HEALTHCARE SERVICES IN KAKAMEGA COUNTY, KENYA     WANZALA N. MAXIMILA    </vt:lpstr>
      <vt:lpstr>Application of Principal Component Analysis to assess health systems capacity using cross sectional data in rural western Kenya</vt:lpstr>
      <vt:lpstr>BACKGROUND OF THE STUDY</vt:lpstr>
      <vt:lpstr>BACKGROUND OF THE STUDY cont’</vt:lpstr>
      <vt:lpstr>Problem Statement</vt:lpstr>
      <vt:lpstr>Why Kakamega?</vt:lpstr>
      <vt:lpstr>Purpose of the study</vt:lpstr>
      <vt:lpstr>STUDY OBJECTIVES</vt:lpstr>
      <vt:lpstr>RESEARCH METHODOLOGY</vt:lpstr>
      <vt:lpstr>PCA Model</vt:lpstr>
      <vt:lpstr>RESULTS</vt:lpstr>
      <vt:lpstr>Background characteristics of Health Facilities</vt:lpstr>
      <vt:lpstr>SERVICE DELIVERY</vt:lpstr>
      <vt:lpstr>Ranking of health facilities in terms of performance in service delivery:TOP 10 </vt:lpstr>
      <vt:lpstr>Medical Supplies indicators</vt:lpstr>
      <vt:lpstr>Medical supplies and equipment: TOP 10</vt:lpstr>
      <vt:lpstr>Healthcare financing: indicators</vt:lpstr>
      <vt:lpstr>Ranking of Health facilities according to health care financing:TOP 10</vt:lpstr>
      <vt:lpstr>Distribution of Health workers in Kakamega County</vt:lpstr>
      <vt:lpstr>Ranking of overall Health facilities: TOP 10</vt:lpstr>
      <vt:lpstr>Slide 21</vt:lpstr>
      <vt:lpstr>Conclusions</vt:lpstr>
      <vt:lpstr>Recommendations of the study</vt:lpstr>
      <vt:lpstr>PUBLICATIONS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CONTRIBUTION OF DEVOLVED GOVERNANCE ON HEALTH SYSTEMS CAPACITY TO PROVIDE HEALTHCARE SERVICES IN KAKAMEGA COUNTY, KENYA    Thesis submitted  BY   WANZALA N. MAXIMILA (HPH/LH/001/2015)</dc:title>
  <dc:creator>Vincent Agumba</dc:creator>
  <cp:lastModifiedBy>ADMIN</cp:lastModifiedBy>
  <cp:revision>192</cp:revision>
  <dcterms:created xsi:type="dcterms:W3CDTF">2018-10-28T18:07:09Z</dcterms:created>
  <dcterms:modified xsi:type="dcterms:W3CDTF">2019-02-15T05:10:31Z</dcterms:modified>
</cp:coreProperties>
</file>