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</p:sldMasterIdLst>
  <p:sldIdLst>
    <p:sldId id="256" r:id="rId3"/>
    <p:sldId id="346" r:id="rId4"/>
    <p:sldId id="347" r:id="rId5"/>
    <p:sldId id="348" r:id="rId6"/>
    <p:sldId id="349" r:id="rId7"/>
    <p:sldId id="350" r:id="rId8"/>
    <p:sldId id="351" r:id="rId9"/>
    <p:sldId id="305" r:id="rId10"/>
    <p:sldId id="328" r:id="rId11"/>
    <p:sldId id="316" r:id="rId12"/>
    <p:sldId id="327" r:id="rId13"/>
    <p:sldId id="340" r:id="rId14"/>
    <p:sldId id="329" r:id="rId15"/>
    <p:sldId id="342" r:id="rId16"/>
    <p:sldId id="344" r:id="rId17"/>
    <p:sldId id="343" r:id="rId18"/>
    <p:sldId id="353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n Senzanje" initials="AS" lastIdx="9" clrIdx="0">
    <p:extLst>
      <p:ext uri="{19B8F6BF-5375-455C-9EA6-DF929625EA0E}">
        <p15:presenceInfo xmlns:p15="http://schemas.microsoft.com/office/powerpoint/2012/main" userId="S-1-5-21-2192172037-3510142257-2222540262-52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00CC66"/>
    <a:srgbClr val="FF9900"/>
    <a:srgbClr val="0000FF"/>
    <a:srgbClr val="3399FF"/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830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905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904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543E-F906-4094-8CBE-860BB2EEECCC}" type="datetime1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284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9690-B318-49FC-9B2B-4D29A046EDFB}" type="datetime1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21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83B7-7174-4C72-B8E7-E599229C33F0}" type="datetime1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745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BA3B-F3D7-4C82-AE80-0EC5BDF17EB0}" type="datetime1">
              <a:rPr lang="en-ZA" smtClean="0"/>
              <a:t>2019/02/14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498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AA66-CE09-44AE-A088-F819143DF234}" type="datetime1">
              <a:rPr lang="en-ZA" smtClean="0"/>
              <a:t>2019/02/14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625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828C-4F78-435C-A41A-38068F6EF14C}" type="datetime1">
              <a:rPr lang="en-ZA" smtClean="0"/>
              <a:t>2019/02/14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725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869A-68BB-4356-809B-30BD6D8C6B94}" type="datetime1">
              <a:rPr lang="en-ZA" smtClean="0"/>
              <a:t>2019/02/14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91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7C2B-7F90-49C4-9220-9783AC40B582}" type="datetime1">
              <a:rPr lang="en-ZA" smtClean="0"/>
              <a:t>2019/02/14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85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133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4FA-51E5-465A-8E4B-F35193B1E98A}" type="datetime1">
              <a:rPr lang="en-ZA" smtClean="0"/>
              <a:t>2019/02/14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6813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F0B-9A75-4EEC-822F-080EA4D2C8FA}" type="datetime1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3534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C69-B7FD-48BC-AFDA-E543057A8C90}" type="datetime1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59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930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705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22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3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710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815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711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F86A-D510-41A7-A7BC-874CCCB32506}" type="datetimeFigureOut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863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4BDB-D996-4AAB-9FD5-4842DE83D499}" type="datetime1">
              <a:rPr lang="en-ZA" smtClean="0"/>
              <a:t>2019/02/14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SABI 2017 Congress, Authors EK Kanda, T Mabhaudhi, A Senzanje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9DF0-D94B-4DE5-963A-990E1A648E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12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jpe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78" y="1351692"/>
            <a:ext cx="10862583" cy="2346368"/>
          </a:xfrm>
        </p:spPr>
        <p:txBody>
          <a:bodyPr>
            <a:noAutofit/>
          </a:bodyPr>
          <a:lstStyle/>
          <a:p>
            <a:br>
              <a:rPr lang="en-Z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Moistube Irrigation: Is It a Solution to Water –Food – Energy Nexus problem? </a:t>
            </a:r>
            <a:br>
              <a:rPr lang="en-Z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6844" y="3698060"/>
            <a:ext cx="8534400" cy="1392438"/>
          </a:xfrm>
        </p:spPr>
        <p:txBody>
          <a:bodyPr>
            <a:normAutofit/>
          </a:bodyPr>
          <a:lstStyle/>
          <a:p>
            <a:endParaRPr lang="en-Z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Edwin Kanda </a:t>
            </a:r>
            <a:endParaRPr lang="en-ZA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131EB-C786-4B5B-B4DC-BDE35A8FF94F}"/>
              </a:ext>
            </a:extLst>
          </p:cNvPr>
          <p:cNvCxnSpPr/>
          <p:nvPr/>
        </p:nvCxnSpPr>
        <p:spPr>
          <a:xfrm>
            <a:off x="3192670" y="3243943"/>
            <a:ext cx="3348000" cy="0"/>
          </a:xfrm>
          <a:prstGeom prst="line">
            <a:avLst/>
          </a:prstGeom>
          <a:ln w="57150">
            <a:solidFill>
              <a:srgbClr val="00CC66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E8C3B8-687B-4DAA-ACDB-8A70759CA84C}"/>
              </a:ext>
            </a:extLst>
          </p:cNvPr>
          <p:cNvCxnSpPr/>
          <p:nvPr/>
        </p:nvCxnSpPr>
        <p:spPr>
          <a:xfrm>
            <a:off x="6591829" y="3243943"/>
            <a:ext cx="3348000" cy="0"/>
          </a:xfrm>
          <a:prstGeom prst="line">
            <a:avLst/>
          </a:prstGeom>
          <a:ln w="57150">
            <a:solidFill>
              <a:srgbClr val="00CC66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Masinde Muliro Univ.">
            <a:extLst>
              <a:ext uri="{FF2B5EF4-FFF2-40B4-BE49-F238E27FC236}">
                <a16:creationId xmlns:a16="http://schemas.microsoft.com/office/drawing/2014/main" id="{5545F704-A475-4B3A-9A6B-F2F9313F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50" y="-51468"/>
            <a:ext cx="1670203" cy="16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Masinde Muliro Univ.">
            <a:extLst>
              <a:ext uri="{FF2B5EF4-FFF2-40B4-BE49-F238E27FC236}">
                <a16:creationId xmlns:a16="http://schemas.microsoft.com/office/drawing/2014/main" id="{DCD502A5-1611-4841-A171-2C3BAFB5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1" y="0"/>
            <a:ext cx="1670203" cy="16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0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675"/>
            <a:ext cx="10515600" cy="1325563"/>
          </a:xfrm>
        </p:spPr>
        <p:txBody>
          <a:bodyPr/>
          <a:lstStyle/>
          <a:p>
            <a:r>
              <a:rPr lang="en-Z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Moistube Irrigation…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32439"/>
            <a:ext cx="6672944" cy="2429154"/>
          </a:xfrm>
        </p:spPr>
        <p:txBody>
          <a:bodyPr numCol="2">
            <a:normAutofit/>
          </a:bodyPr>
          <a:lstStyle/>
          <a:p>
            <a:pPr>
              <a:lnSpc>
                <a:spcPct val="160000"/>
              </a:lnSpc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savings </a:t>
            </a:r>
          </a:p>
          <a:p>
            <a:pPr>
              <a:lnSpc>
                <a:spcPct val="160000"/>
              </a:lnSpc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savings </a:t>
            </a:r>
          </a:p>
          <a:p>
            <a:pPr>
              <a:lnSpc>
                <a:spcPct val="160000"/>
              </a:lnSpc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operation cost</a:t>
            </a:r>
          </a:p>
          <a:p>
            <a:pPr marL="0" indent="0">
              <a:lnSpc>
                <a:spcPct val="160000"/>
              </a:lnSpc>
              <a:buNone/>
            </a:pP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moistube.ae/images/desert/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b="14104"/>
          <a:stretch/>
        </p:blipFill>
        <p:spPr bwMode="auto">
          <a:xfrm>
            <a:off x="7714952" y="238753"/>
            <a:ext cx="4073969" cy="30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0350" y="6448799"/>
            <a:ext cx="505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Lyu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 al.,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2016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Z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Envirogrower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2017, Yang, 2016,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1"/>
          <a:stretch/>
        </p:blipFill>
        <p:spPr>
          <a:xfrm>
            <a:off x="612727" y="3904644"/>
            <a:ext cx="3460509" cy="2265981"/>
          </a:xfrm>
          <a:prstGeom prst="rect">
            <a:avLst/>
          </a:prstGeom>
        </p:spPr>
      </p:pic>
      <p:pic>
        <p:nvPicPr>
          <p:cNvPr id="8" name="图片 25" descr="G:\图10.png"/>
          <p:cNvPicPr/>
          <p:nvPr/>
        </p:nvPicPr>
        <p:blipFill rotWithShape="1">
          <a:blip r:embed="rId4" cstate="print"/>
          <a:srcRect l="11555" r="32073" b="15531"/>
          <a:stretch/>
        </p:blipFill>
        <p:spPr bwMode="auto">
          <a:xfrm>
            <a:off x="6685868" y="3738907"/>
            <a:ext cx="4063851" cy="226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264589" y="341080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Moistube irrigation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554241"/>
            <a:ext cx="227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Typical drip irrigation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4870" y="619886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Crop suffer some stress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07039" y="5257802"/>
            <a:ext cx="1" cy="9317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08060" y="5257802"/>
            <a:ext cx="1" cy="9317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58919" y="61619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water stress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840" y="3996861"/>
            <a:ext cx="430887" cy="1750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content (%)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8062" y="4162168"/>
            <a:ext cx="430887" cy="1750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content (%)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239" y="5913099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(days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4730" y="4217676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0539" y="4704527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line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32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7F9F-D253-4F5C-9DB2-1E890C84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"/>
            <a:ext cx="10515600" cy="952500"/>
          </a:xfrm>
        </p:spPr>
        <p:txBody>
          <a:bodyPr/>
          <a:lstStyle/>
          <a:p>
            <a:r>
              <a:rPr lang="en-ZA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Crop performance under MTI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FE3C-B62C-4082-B57F-BC45DC74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3" y="1089025"/>
            <a:ext cx="10807700" cy="4818063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Tomato </a:t>
            </a:r>
          </a:p>
          <a:p>
            <a:pPr marL="228600" lvl="1">
              <a:spcBef>
                <a:spcPts val="1000"/>
              </a:spcBef>
            </a:pPr>
            <a:r>
              <a:rPr lang="en-ZA" dirty="0">
                <a:latin typeface="Tahoma" pitchFamily="34" charset="0"/>
                <a:ea typeface="Tahoma" pitchFamily="34" charset="0"/>
                <a:cs typeface="Tahoma" pitchFamily="34" charset="0"/>
              </a:rPr>
              <a:t>Relatively same yield, 38% water savings and WUE (</a:t>
            </a:r>
            <a:r>
              <a:rPr lang="en-ZA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↑</a:t>
            </a:r>
            <a:r>
              <a:rPr lang="en-ZA" dirty="0">
                <a:latin typeface="Tahoma" pitchFamily="34" charset="0"/>
                <a:ea typeface="Tahoma" pitchFamily="34" charset="0"/>
                <a:cs typeface="Tahoma" pitchFamily="34" charset="0"/>
              </a:rPr>
              <a:t>13 – 26%), than drip irrigation </a:t>
            </a:r>
          </a:p>
          <a:p>
            <a:pPr marL="0" indent="0">
              <a:buNone/>
            </a:pPr>
            <a:r>
              <a:rPr lang="en-ZA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Cabbage</a:t>
            </a:r>
          </a:p>
          <a:p>
            <a:r>
              <a:rPr lang="en-ZA" dirty="0">
                <a:latin typeface="Tahoma" pitchFamily="34" charset="0"/>
                <a:ea typeface="Tahoma" pitchFamily="34" charset="0"/>
                <a:cs typeface="Tahoma" pitchFamily="34" charset="0"/>
              </a:rPr>
              <a:t>No significant improvement in yield compared to drip irrigation – </a:t>
            </a:r>
            <a:r>
              <a:rPr lang="en-ZA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validation of water savings failed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00" y="6160532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Xue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et al., 2013;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Lyu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et al., 2016; Zhang, et al., 2017; Sun et al., 2018)</a:t>
            </a:r>
            <a:endParaRPr lang="en-GB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67" y="-23622"/>
            <a:ext cx="2408146" cy="171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age result for cabb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1" y="4230666"/>
            <a:ext cx="1930399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tomatoe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6" t="10337" r="5419" b="18029"/>
          <a:stretch/>
        </p:blipFill>
        <p:spPr bwMode="auto">
          <a:xfrm>
            <a:off x="3821114" y="720724"/>
            <a:ext cx="992186" cy="841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Image result for cabbage plot">
            <a:extLst>
              <a:ext uri="{FF2B5EF4-FFF2-40B4-BE49-F238E27FC236}">
                <a16:creationId xmlns:a16="http://schemas.microsoft.com/office/drawing/2014/main" id="{C67E23E4-A152-4307-B7F6-19C1CD3E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33" y="3655185"/>
            <a:ext cx="3764866" cy="25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D64B0-DDE6-4A6F-A183-BD2B3D58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177417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Crop performance under MTI…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0A49-0508-411E-98D2-1338456D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EC5732"/>
                </a:solidFill>
              </a:rPr>
              <a:t>3) Black mustard (</a:t>
            </a:r>
            <a:r>
              <a:rPr lang="en-US" i="1" dirty="0">
                <a:solidFill>
                  <a:srgbClr val="EC5732"/>
                </a:solidFill>
              </a:rPr>
              <a:t>Brassica </a:t>
            </a:r>
            <a:r>
              <a:rPr lang="en-US" i="1" dirty="0" err="1">
                <a:solidFill>
                  <a:srgbClr val="EC5732"/>
                </a:solidFill>
              </a:rPr>
              <a:t>Nigra</a:t>
            </a:r>
            <a:r>
              <a:rPr lang="en-US" dirty="0">
                <a:solidFill>
                  <a:srgbClr val="EC5732"/>
                </a:solidFill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escription: DSCN6011">
            <a:extLst>
              <a:ext uri="{FF2B5EF4-FFF2-40B4-BE49-F238E27FC236}">
                <a16:creationId xmlns:a16="http://schemas.microsoft.com/office/drawing/2014/main" id="{66C3120C-0826-4EBE-B1F8-EA47E9F24C0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2" y="2241431"/>
            <a:ext cx="5348009" cy="3997637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DSCN5999">
            <a:extLst>
              <a:ext uri="{FF2B5EF4-FFF2-40B4-BE49-F238E27FC236}">
                <a16:creationId xmlns:a16="http://schemas.microsoft.com/office/drawing/2014/main" id="{9F231528-CDD9-4654-819E-E2403B7127A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666" y="2239578"/>
            <a:ext cx="5348009" cy="399763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BEBA7-4DB0-4D91-9D28-242F1C055D74}"/>
              </a:ext>
            </a:extLst>
          </p:cNvPr>
          <p:cNvSpPr txBox="1"/>
          <p:nvPr/>
        </p:nvSpPr>
        <p:spPr>
          <a:xfrm>
            <a:off x="996286" y="6193622"/>
            <a:ext cx="331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33CC"/>
                </a:solidFill>
              </a:rPr>
              <a:t>MTI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400B0-7C25-44CB-8630-1A080DCDA655}"/>
              </a:ext>
            </a:extLst>
          </p:cNvPr>
          <p:cNvSpPr txBox="1"/>
          <p:nvPr/>
        </p:nvSpPr>
        <p:spPr>
          <a:xfrm>
            <a:off x="6847113" y="6230709"/>
            <a:ext cx="185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33CC"/>
                </a:solidFill>
              </a:rPr>
              <a:t>Drip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EB469-1922-4C52-8C23-D07A046156AE}"/>
              </a:ext>
            </a:extLst>
          </p:cNvPr>
          <p:cNvSpPr txBox="1"/>
          <p:nvPr/>
        </p:nvSpPr>
        <p:spPr>
          <a:xfrm>
            <a:off x="3015343" y="619362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Plant height = 34 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7B767-D51A-4AA3-BD5F-68CE041D8E35}"/>
              </a:ext>
            </a:extLst>
          </p:cNvPr>
          <p:cNvSpPr txBox="1"/>
          <p:nvPr/>
        </p:nvSpPr>
        <p:spPr>
          <a:xfrm>
            <a:off x="7716478" y="625588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Plant height = 23 cm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BA813-3532-41B8-AC28-7B23D4AF6C67}"/>
              </a:ext>
            </a:extLst>
          </p:cNvPr>
          <p:cNvSpPr txBox="1"/>
          <p:nvPr/>
        </p:nvSpPr>
        <p:spPr>
          <a:xfrm>
            <a:off x="10515600" y="6331000"/>
            <a:ext cx="173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0000"/>
                </a:solidFill>
              </a:rPr>
              <a:t>(Yang, 2016)</a:t>
            </a:r>
          </a:p>
        </p:txBody>
      </p:sp>
    </p:spTree>
    <p:extLst>
      <p:ext uri="{BB962C8B-B14F-4D97-AF65-F5344CB8AC3E}">
        <p14:creationId xmlns:p14="http://schemas.microsoft.com/office/powerpoint/2010/main" val="115030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74" y="149225"/>
            <a:ext cx="10515600" cy="1082675"/>
          </a:xfrm>
        </p:spPr>
        <p:txBody>
          <a:bodyPr/>
          <a:lstStyle/>
          <a:p>
            <a:r>
              <a:rPr lang="en-ZA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Crop performance under MTI…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Naval oranges </a:t>
            </a:r>
          </a:p>
          <a:p>
            <a:pPr algn="just"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Highest leaf respiration index, photosynthetic rate, specific leaf weight and quantum yield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156025"/>
            <a:ext cx="57435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4301" y="6190734"/>
            <a:ext cx="3235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(Yao, et al, 2014; Yang, 2016 )</a:t>
            </a:r>
          </a:p>
        </p:txBody>
      </p:sp>
      <p:pic>
        <p:nvPicPr>
          <p:cNvPr id="3076" name="Picture 4" descr="https://upload.wikimedia.org/wikipedia/commons/thumb/7/77/Arancia_di_Ribera_byFigiu.JPG/800px-Arancia_di_Ribera_byFig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6" y="3200400"/>
            <a:ext cx="3589866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3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ZA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Crop performance under MTI…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449" y="1721922"/>
            <a:ext cx="10515600" cy="28382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5) Winter wheat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Biomass, yield, crop &amp; irrigation WUE ≈ drip irrigation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Water savings = 25%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02" y="2885704"/>
            <a:ext cx="3081636" cy="205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0787" y="5714401"/>
            <a:ext cx="2985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(Zhang, et al., 2018)</a:t>
            </a:r>
            <a:endParaRPr lang="en-GB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9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ZA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Crop performance under MTI…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03" y="3337863"/>
            <a:ext cx="10515600" cy="28382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dirty="0">
                <a:solidFill>
                  <a:srgbClr val="FF33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6) Maize </a:t>
            </a:r>
          </a:p>
          <a:p>
            <a:pPr algn="just"/>
            <a:r>
              <a:rPr lang="en-ZA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Yield significantly less in MTI than subsurface drip (SDI) </a:t>
            </a:r>
          </a:p>
          <a:p>
            <a:pPr algn="just"/>
            <a:r>
              <a:rPr lang="en-ZA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WUE not significantly different between SDI and MTI </a:t>
            </a:r>
          </a:p>
          <a:p>
            <a:pPr marL="0" indent="0">
              <a:buNone/>
            </a:pPr>
            <a:endParaRPr lang="en-US" dirty="0">
              <a:solidFill>
                <a:srgbClr val="FF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0787" y="5714401"/>
            <a:ext cx="2985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(Zhang, et al., 2018)</a:t>
            </a:r>
            <a:endParaRPr lang="en-GB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8" descr="https://smartfarmerkenya.com/wp-content/uploads/2016/08/Untitled-1.png">
            <a:extLst>
              <a:ext uri="{FF2B5EF4-FFF2-40B4-BE49-F238E27FC236}">
                <a16:creationId xmlns:a16="http://schemas.microsoft.com/office/drawing/2014/main" id="{90DF5D6C-3F76-494B-B9EC-6A16B8DF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78" y="1157079"/>
            <a:ext cx="3566212" cy="19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maize in Kenya">
            <a:extLst>
              <a:ext uri="{FF2B5EF4-FFF2-40B4-BE49-F238E27FC236}">
                <a16:creationId xmlns:a16="http://schemas.microsoft.com/office/drawing/2014/main" id="{6F76C975-266E-41F3-B6BD-F45C0066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90" y="1157079"/>
            <a:ext cx="3075742" cy="19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66" y="0"/>
            <a:ext cx="10515600" cy="881784"/>
          </a:xfrm>
        </p:spPr>
        <p:txBody>
          <a:bodyPr/>
          <a:lstStyle/>
          <a:p>
            <a:r>
              <a:rPr lang="en-ZA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Crop performance under MTI…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009" y="853834"/>
            <a:ext cx="10515600" cy="323127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6) Cowpea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Leaf area index, Biomass and grain yield ≈ subsurface drip irrigation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Irrigation WUE ≈ subsurface drip irrigation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3C321EC-D8A0-40EE-BB93-6EFE1EA2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41" y="2090581"/>
            <a:ext cx="3085530" cy="38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A77AD1C-7062-49C6-B4C7-3FAF14FE0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17391" r="16514" b="18807"/>
          <a:stretch/>
        </p:blipFill>
        <p:spPr bwMode="auto">
          <a:xfrm>
            <a:off x="10349265" y="3171506"/>
            <a:ext cx="1363863" cy="13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9BE478A-53DD-4A73-AD91-6F1F6CA6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8" y="3171506"/>
            <a:ext cx="2952205" cy="28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63B5C4-9B88-4195-AF47-60A0CA1FEB9A}"/>
              </a:ext>
            </a:extLst>
          </p:cNvPr>
          <p:cNvCxnSpPr>
            <a:cxnSpLocks/>
          </p:cNvCxnSpPr>
          <p:nvPr/>
        </p:nvCxnSpPr>
        <p:spPr>
          <a:xfrm flipH="1" flipV="1">
            <a:off x="508815" y="5755232"/>
            <a:ext cx="344059" cy="51800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AE6C76-AB83-4DFE-9A13-ECC148B58E15}"/>
              </a:ext>
            </a:extLst>
          </p:cNvPr>
          <p:cNvCxnSpPr/>
          <p:nvPr/>
        </p:nvCxnSpPr>
        <p:spPr>
          <a:xfrm flipV="1">
            <a:off x="1789472" y="5755232"/>
            <a:ext cx="584200" cy="73764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A9B9FA-59BB-4759-B94F-8851305A27D7}"/>
              </a:ext>
            </a:extLst>
          </p:cNvPr>
          <p:cNvSpPr txBox="1"/>
          <p:nvPr/>
        </p:nvSpPr>
        <p:spPr>
          <a:xfrm>
            <a:off x="723009" y="6343684"/>
            <a:ext cx="240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Moistube tapes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CFC0A60-8E15-4F0E-AE75-D1DD5D60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62" y="2926404"/>
            <a:ext cx="4061479" cy="304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FAC7E-D6A9-4BA8-B3E4-89AF343B7593}"/>
              </a:ext>
            </a:extLst>
          </p:cNvPr>
          <p:cNvSpPr txBox="1"/>
          <p:nvPr/>
        </p:nvSpPr>
        <p:spPr>
          <a:xfrm>
            <a:off x="3142562" y="6244542"/>
            <a:ext cx="817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at University of KwaZulu-Natal,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pietermaritzburg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Campus, 2018 </a:t>
            </a:r>
          </a:p>
        </p:txBody>
      </p:sp>
    </p:spTree>
    <p:extLst>
      <p:ext uri="{BB962C8B-B14F-4D97-AF65-F5344CB8AC3E}">
        <p14:creationId xmlns:p14="http://schemas.microsoft.com/office/powerpoint/2010/main" val="335973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77CE7DE-4A26-4E52-8DF1-C6CB37C6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65" y="897643"/>
            <a:ext cx="4686171" cy="4332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8A3730-8850-47D3-912F-A4221A5271A1}"/>
              </a:ext>
            </a:extLst>
          </p:cNvPr>
          <p:cNvSpPr txBox="1"/>
          <p:nvPr/>
        </p:nvSpPr>
        <p:spPr>
          <a:xfrm>
            <a:off x="1748269" y="3167390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TECHNOLOGY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955E0-A7CD-49AB-9328-669DDD668C81}"/>
              </a:ext>
            </a:extLst>
          </p:cNvPr>
          <p:cNvSpPr txBox="1"/>
          <p:nvPr/>
        </p:nvSpPr>
        <p:spPr>
          <a:xfrm>
            <a:off x="6157117" y="897643"/>
            <a:ext cx="5227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Moistube irrigation appropriate technology for sustainable agriculture?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3539-43FE-41CB-A12C-F141CBB5D8B4}"/>
              </a:ext>
            </a:extLst>
          </p:cNvPr>
          <p:cNvSpPr txBox="1"/>
          <p:nvPr/>
        </p:nvSpPr>
        <p:spPr>
          <a:xfrm>
            <a:off x="6538347" y="5199628"/>
            <a:ext cx="471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Judge !!!!!</a:t>
            </a:r>
          </a:p>
        </p:txBody>
      </p:sp>
      <p:pic>
        <p:nvPicPr>
          <p:cNvPr id="5122" name="Picture 2" descr="Image result for judiciary">
            <a:extLst>
              <a:ext uri="{FF2B5EF4-FFF2-40B4-BE49-F238E27FC236}">
                <a16:creationId xmlns:a16="http://schemas.microsoft.com/office/drawing/2014/main" id="{83E8CE65-2284-477D-97B3-5403AF5CA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35842" r="49350" b="13593"/>
          <a:stretch/>
        </p:blipFill>
        <p:spPr bwMode="auto">
          <a:xfrm>
            <a:off x="6196881" y="2713525"/>
            <a:ext cx="2509612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udiciary">
            <a:extLst>
              <a:ext uri="{FF2B5EF4-FFF2-40B4-BE49-F238E27FC236}">
                <a16:creationId xmlns:a16="http://schemas.microsoft.com/office/drawing/2014/main" id="{0CDB8B70-2E64-4371-A6DF-847E63AC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15" y="29528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8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D5EF2E4B-9B21-46B6-832F-FF49B2889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9" r="29270" b="-2"/>
          <a:stretch/>
        </p:blipFill>
        <p:spPr>
          <a:xfrm>
            <a:off x="1824884" y="1632879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1DD62712-961B-4F4C-86B4-9F72F31D2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99" b="1"/>
          <a:stretch/>
        </p:blipFill>
        <p:spPr>
          <a:xfrm>
            <a:off x="5350992" y="1906497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8194" name="Picture 2" descr="Image result for powerlines">
            <a:extLst>
              <a:ext uri="{FF2B5EF4-FFF2-40B4-BE49-F238E27FC236}">
                <a16:creationId xmlns:a16="http://schemas.microsoft.com/office/drawing/2014/main" id="{2310D110-72CD-4437-949C-CFCC80B7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94" y="13335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windpower">
            <a:extLst>
              <a:ext uri="{FF2B5EF4-FFF2-40B4-BE49-F238E27FC236}">
                <a16:creationId xmlns:a16="http://schemas.microsoft.com/office/drawing/2014/main" id="{07A0168C-BB2F-4351-9AFC-C5FA1182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1" y="464357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olar power">
            <a:extLst>
              <a:ext uri="{FF2B5EF4-FFF2-40B4-BE49-F238E27FC236}">
                <a16:creationId xmlns:a16="http://schemas.microsoft.com/office/drawing/2014/main" id="{AA928A71-E9AD-479B-9623-B2FDCB5D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07" y="4814730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food stuff">
            <a:extLst>
              <a:ext uri="{FF2B5EF4-FFF2-40B4-BE49-F238E27FC236}">
                <a16:creationId xmlns:a16="http://schemas.microsoft.com/office/drawing/2014/main" id="{7E5335FF-C847-48FA-9D4F-49E4131A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7" y="213374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C9508-1555-4A33-B0C3-46DAE30B2759}"/>
              </a:ext>
            </a:extLst>
          </p:cNvPr>
          <p:cNvSpPr txBox="1"/>
          <p:nvPr/>
        </p:nvSpPr>
        <p:spPr>
          <a:xfrm>
            <a:off x="1824884" y="471352"/>
            <a:ext cx="83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End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BB28E-DB71-4488-A06B-DAF39F49FBF7}"/>
              </a:ext>
            </a:extLst>
          </p:cNvPr>
          <p:cNvSpPr txBox="1"/>
          <p:nvPr/>
        </p:nvSpPr>
        <p:spPr>
          <a:xfrm>
            <a:off x="9501490" y="5326380"/>
            <a:ext cx="246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Thank You  </a:t>
            </a:r>
          </a:p>
        </p:txBody>
      </p:sp>
    </p:spTree>
    <p:extLst>
      <p:ext uri="{BB962C8B-B14F-4D97-AF65-F5344CB8AC3E}">
        <p14:creationId xmlns:p14="http://schemas.microsoft.com/office/powerpoint/2010/main" val="39010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44A34-6776-482A-9683-215D2EC24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49" y="1356984"/>
            <a:ext cx="3838151" cy="3827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46359-96AA-44BA-B9B7-713784C7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0" t="3960" r="4421" b="8850"/>
          <a:stretch/>
        </p:blipFill>
        <p:spPr>
          <a:xfrm>
            <a:off x="2257849" y="5050971"/>
            <a:ext cx="2998127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93034-4A13-497F-87F2-956AC30948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7" t="5405" r="3928" b="6756"/>
          <a:stretch/>
        </p:blipFill>
        <p:spPr>
          <a:xfrm>
            <a:off x="5704113" y="2220686"/>
            <a:ext cx="1538515" cy="943428"/>
          </a:xfrm>
          <a:prstGeom prst="rect">
            <a:avLst/>
          </a:prstGeom>
        </p:spPr>
      </p:pic>
      <p:pic>
        <p:nvPicPr>
          <p:cNvPr id="9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559AA504-3F96-4403-B5B0-011205453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1" y="1494971"/>
            <a:ext cx="2572121" cy="1669143"/>
          </a:xfrm>
          <a:prstGeom prst="rect">
            <a:avLst/>
          </a:prstGeom>
        </p:spPr>
      </p:pic>
      <p:pic>
        <p:nvPicPr>
          <p:cNvPr id="11" name="Picture 12" descr="Image result for irrigation ">
            <a:extLst>
              <a:ext uri="{FF2B5EF4-FFF2-40B4-BE49-F238E27FC236}">
                <a16:creationId xmlns:a16="http://schemas.microsoft.com/office/drawing/2014/main" id="{35AFDB44-C512-4E56-A7D7-14E119B6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20" y="18913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cowpea seeds in a sack">
            <a:extLst>
              <a:ext uri="{FF2B5EF4-FFF2-40B4-BE49-F238E27FC236}">
                <a16:creationId xmlns:a16="http://schemas.microsoft.com/office/drawing/2014/main" id="{23C05BF4-9F94-4A6B-BA69-5DDA80968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8824" r="8802" b="6201"/>
          <a:stretch/>
        </p:blipFill>
        <p:spPr bwMode="auto">
          <a:xfrm>
            <a:off x="7663545" y="312602"/>
            <a:ext cx="1270628" cy="14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6DC803-FC77-4240-86DE-94B7E6EAE40D}"/>
              </a:ext>
            </a:extLst>
          </p:cNvPr>
          <p:cNvSpPr txBox="1"/>
          <p:nvPr/>
        </p:nvSpPr>
        <p:spPr>
          <a:xfrm>
            <a:off x="7471613" y="1972402"/>
            <a:ext cx="458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of global water withdrawals</a:t>
            </a:r>
          </a:p>
        </p:txBody>
      </p:sp>
      <p:pic>
        <p:nvPicPr>
          <p:cNvPr id="2050" name="Picture 2" descr="Image result for energy production">
            <a:extLst>
              <a:ext uri="{FF2B5EF4-FFF2-40B4-BE49-F238E27FC236}">
                <a16:creationId xmlns:a16="http://schemas.microsoft.com/office/drawing/2014/main" id="{A2519496-FAF6-48A4-8C2B-A10CFFC2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59" y="2489866"/>
            <a:ext cx="2302056" cy="17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8334E0-CEC6-449B-83E7-66EA3B738CEB}"/>
              </a:ext>
            </a:extLst>
          </p:cNvPr>
          <p:cNvSpPr txBox="1"/>
          <p:nvPr/>
        </p:nvSpPr>
        <p:spPr>
          <a:xfrm>
            <a:off x="6779014" y="4271816"/>
            <a:ext cx="4982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of industrial water withdrawals is used for energy production </a:t>
            </a:r>
          </a:p>
        </p:txBody>
      </p:sp>
      <p:pic>
        <p:nvPicPr>
          <p:cNvPr id="2052" name="Picture 4" descr="Image result for masinga dam">
            <a:extLst>
              <a:ext uri="{FF2B5EF4-FFF2-40B4-BE49-F238E27FC236}">
                <a16:creationId xmlns:a16="http://schemas.microsoft.com/office/drawing/2014/main" id="{C999F63A-7DD8-4F55-9D8B-82909435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15" y="2958354"/>
            <a:ext cx="1624679" cy="12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EEE03A-743D-47C7-9117-D37B59665DE5}"/>
              </a:ext>
            </a:extLst>
          </p:cNvPr>
          <p:cNvSpPr/>
          <p:nvPr/>
        </p:nvSpPr>
        <p:spPr>
          <a:xfrm>
            <a:off x="6053818" y="5117983"/>
            <a:ext cx="5708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food production and supply chain accounts for about 30% of total global energy consumption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A06749-AC56-4C1F-AA6F-467431E591C1}"/>
              </a:ext>
            </a:extLst>
          </p:cNvPr>
          <p:cNvSpPr/>
          <p:nvPr/>
        </p:nvSpPr>
        <p:spPr>
          <a:xfrm>
            <a:off x="1272436" y="414341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EBB8DF-C4C4-45A4-9833-67137388F80B}"/>
              </a:ext>
            </a:extLst>
          </p:cNvPr>
          <p:cNvSpPr/>
          <p:nvPr/>
        </p:nvSpPr>
        <p:spPr>
          <a:xfrm>
            <a:off x="9270497" y="6333483"/>
            <a:ext cx="2311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UN_Water</a:t>
            </a:r>
            <a:r>
              <a:rPr lang="en-GB" sz="2400" dirty="0"/>
              <a:t>(2014)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50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A06749-AC56-4C1F-AA6F-467431E591C1}"/>
              </a:ext>
            </a:extLst>
          </p:cNvPr>
          <p:cNvSpPr/>
          <p:nvPr/>
        </p:nvSpPr>
        <p:spPr>
          <a:xfrm>
            <a:off x="1417209" y="162808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</a:t>
            </a:r>
            <a:endParaRPr lang="en-US" sz="3600" dirty="0"/>
          </a:p>
        </p:txBody>
      </p:sp>
      <p:pic>
        <p:nvPicPr>
          <p:cNvPr id="3074" name="Picture 2" descr="Image result for global world population projections 2050 graph">
            <a:extLst>
              <a:ext uri="{FF2B5EF4-FFF2-40B4-BE49-F238E27FC236}">
                <a16:creationId xmlns:a16="http://schemas.microsoft.com/office/drawing/2014/main" id="{C89F0B08-39B9-4831-B35B-50FC6264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737506"/>
            <a:ext cx="5687027" cy="3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B8157-2E5E-4C15-B486-702D9C23000A}"/>
              </a:ext>
            </a:extLst>
          </p:cNvPr>
          <p:cNvSpPr txBox="1"/>
          <p:nvPr/>
        </p:nvSpPr>
        <p:spPr>
          <a:xfrm>
            <a:off x="201706" y="5286339"/>
            <a:ext cx="648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2100,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world population will be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 or Asia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(UN, medium variant data, 2015)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E6F03-5B24-404F-B320-D9F762BC5081}"/>
              </a:ext>
            </a:extLst>
          </p:cNvPr>
          <p:cNvSpPr txBox="1"/>
          <p:nvPr/>
        </p:nvSpPr>
        <p:spPr>
          <a:xfrm>
            <a:off x="1221165" y="4690941"/>
            <a:ext cx="434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(Source: Thatcher, et al , 2017)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639986E-B678-4840-831F-EFD173ADA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574766"/>
            <a:ext cx="6019801" cy="583948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Kenya’s Current population stands at 48.5 Million and;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17.3 Million live below poverty line (USD1.9/day)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of Children are stunted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of households use biomass energy for cooking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projected to hit 95 Million by 2050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food production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clean and affordable energy supply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water provision </a:t>
            </a:r>
          </a:p>
        </p:txBody>
      </p:sp>
    </p:spTree>
    <p:extLst>
      <p:ext uri="{BB962C8B-B14F-4D97-AF65-F5344CB8AC3E}">
        <p14:creationId xmlns:p14="http://schemas.microsoft.com/office/powerpoint/2010/main" val="216761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48AA-C3CF-4E4A-AE1C-23A61D3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50920" cy="4954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Water – Food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50525-DAA0-4A7A-98D9-2B9791A22373}"/>
              </a:ext>
            </a:extLst>
          </p:cNvPr>
          <p:cNvSpPr txBox="1"/>
          <p:nvPr/>
        </p:nvSpPr>
        <p:spPr>
          <a:xfrm>
            <a:off x="484093" y="1181108"/>
            <a:ext cx="232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Virtual water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AE9B0-3C0E-4860-BAC8-3D38149F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4" y="2433713"/>
            <a:ext cx="2503212" cy="1383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0839E-1B5D-4473-BDBF-8484C1F4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296" y="2374162"/>
            <a:ext cx="2251354" cy="145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93ED01-52DA-44AF-ACAE-8A0DD7FC7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126" y="2339289"/>
            <a:ext cx="3052482" cy="1528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D6655-D20E-415E-8D2F-6B8A145EC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828" y="1510564"/>
            <a:ext cx="2393575" cy="1510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51139-D9B7-4615-9E33-DE6F5F62D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3" y="4114912"/>
            <a:ext cx="2824151" cy="1804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1284BE-E631-4849-B1BD-E4FF250EE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517" y="4061480"/>
            <a:ext cx="3052483" cy="2008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8CC6E5-978A-4DFD-9C19-122C40A58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1181" y="3034383"/>
            <a:ext cx="3260819" cy="1833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FFBD19-5EBF-4331-814A-21F41D063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567" y="4579148"/>
            <a:ext cx="4451228" cy="1935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5E0FA8-7D15-4944-B1A1-19C35D4CC4AD}"/>
              </a:ext>
            </a:extLst>
          </p:cNvPr>
          <p:cNvSpPr txBox="1"/>
          <p:nvPr/>
        </p:nvSpPr>
        <p:spPr>
          <a:xfrm>
            <a:off x="1143000" y="5903259"/>
            <a:ext cx="282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Reinders (2018)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45E02A-8858-4230-949E-5C42A4BA5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8710" y="169334"/>
            <a:ext cx="2326343" cy="1307109"/>
          </a:xfrm>
          <a:prstGeom prst="rect">
            <a:avLst/>
          </a:prstGeom>
        </p:spPr>
      </p:pic>
      <p:pic>
        <p:nvPicPr>
          <p:cNvPr id="19" name="Picture 4" descr="Image result for clouds and rain">
            <a:extLst>
              <a:ext uri="{FF2B5EF4-FFF2-40B4-BE49-F238E27FC236}">
                <a16:creationId xmlns:a16="http://schemas.microsoft.com/office/drawing/2014/main" id="{5950DBF0-0322-42D7-9F17-95EB31ACB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12485" r="6796" b="7852"/>
          <a:stretch/>
        </p:blipFill>
        <p:spPr bwMode="auto">
          <a:xfrm>
            <a:off x="7356938" y="19317"/>
            <a:ext cx="1035827" cy="12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ECB4D6A-38F8-440E-B1F6-F17A06C31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5" r="11832" b="1"/>
          <a:stretch/>
        </p:blipFill>
        <p:spPr bwMode="auto">
          <a:xfrm>
            <a:off x="7021246" y="1301262"/>
            <a:ext cx="1612046" cy="9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Image result for food processing">
            <a:extLst>
              <a:ext uri="{FF2B5EF4-FFF2-40B4-BE49-F238E27FC236}">
                <a16:creationId xmlns:a16="http://schemas.microsoft.com/office/drawing/2014/main" id="{B9767B21-4462-402A-B084-49039263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92" y="603833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8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2C12-4B8A-4AC6-9171-F34E417C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Water – Food (Kenyan context)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1E33-AD7F-4FE9-8877-E953CE48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93839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Kenya is 84% Arid and semi-arid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irrigation potential is 1.3million Ha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Kenya is classified as water scarce (annual per capita water availability of 547m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need better water resources management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427D2-5F47-4D7F-89E8-1BEA602C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91" y="846681"/>
            <a:ext cx="3850337" cy="216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32D85F-CEE1-4273-8928-8E0F9C70225A}"/>
              </a:ext>
            </a:extLst>
          </p:cNvPr>
          <p:cNvSpPr/>
          <p:nvPr/>
        </p:nvSpPr>
        <p:spPr>
          <a:xfrm>
            <a:off x="1130448" y="2548830"/>
            <a:ext cx="60708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33CC"/>
                </a:solidFill>
                <a:latin typeface="Roboto"/>
              </a:rPr>
              <a:t>125,000 hectares (about 10%) is currently under irrigation</a:t>
            </a:r>
          </a:p>
          <a:p>
            <a:r>
              <a:rPr lang="en-GB" dirty="0">
                <a:solidFill>
                  <a:srgbClr val="FF33CC"/>
                </a:solidFill>
                <a:latin typeface="Roboto"/>
              </a:rPr>
              <a:t>43% smallholder irrigation </a:t>
            </a:r>
          </a:p>
          <a:p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46910-03D1-4CB3-9DD1-D1F336D5EFAD}"/>
              </a:ext>
            </a:extLst>
          </p:cNvPr>
          <p:cNvSpPr txBox="1"/>
          <p:nvPr/>
        </p:nvSpPr>
        <p:spPr>
          <a:xfrm>
            <a:off x="7916091" y="5786846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(KIPPRA, 2018)</a:t>
            </a:r>
          </a:p>
        </p:txBody>
      </p:sp>
    </p:spTree>
    <p:extLst>
      <p:ext uri="{BB962C8B-B14F-4D97-AF65-F5344CB8AC3E}">
        <p14:creationId xmlns:p14="http://schemas.microsoft.com/office/powerpoint/2010/main" val="338009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A114-AE25-40CF-ACE2-44DC40CC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20"/>
            <a:ext cx="3942806" cy="442079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– water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BEB56-2D34-4EDF-9E15-0572998D6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6" y="1071154"/>
            <a:ext cx="6916765" cy="5485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35797-3A10-47AF-BC85-B5831E355824}"/>
              </a:ext>
            </a:extLst>
          </p:cNvPr>
          <p:cNvSpPr txBox="1"/>
          <p:nvPr/>
        </p:nvSpPr>
        <p:spPr>
          <a:xfrm>
            <a:off x="8334103" y="705394"/>
            <a:ext cx="3553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 needed to provide water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 need water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BD962-465D-41A4-B530-FF27521D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300" y="2795452"/>
            <a:ext cx="5015232" cy="1372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B7D1E-8D67-40A6-B3F1-75B600BAA457}"/>
              </a:ext>
            </a:extLst>
          </p:cNvPr>
          <p:cNvSpPr txBox="1"/>
          <p:nvPr/>
        </p:nvSpPr>
        <p:spPr>
          <a:xfrm>
            <a:off x="7942217" y="5773783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(Reinders, 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C4A78-7872-4CB4-986A-685BDF0073B4}"/>
              </a:ext>
            </a:extLst>
          </p:cNvPr>
          <p:cNvSpPr txBox="1"/>
          <p:nvPr/>
        </p:nvSpPr>
        <p:spPr>
          <a:xfrm>
            <a:off x="7193300" y="4493623"/>
            <a:ext cx="469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impact of Hydropower generation on water sources? </a:t>
            </a:r>
          </a:p>
        </p:txBody>
      </p:sp>
    </p:spTree>
    <p:extLst>
      <p:ext uri="{BB962C8B-B14F-4D97-AF65-F5344CB8AC3E}">
        <p14:creationId xmlns:p14="http://schemas.microsoft.com/office/powerpoint/2010/main" val="377705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99006-ECF9-4B25-8DEC-ED721A61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5" y="696517"/>
            <a:ext cx="4686175" cy="39119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77CE7DE-4A26-4E52-8DF1-C6CB37C6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225" y="696517"/>
            <a:ext cx="4686171" cy="4332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8A3730-8850-47D3-912F-A4221A5271A1}"/>
              </a:ext>
            </a:extLst>
          </p:cNvPr>
          <p:cNvSpPr txBox="1"/>
          <p:nvPr/>
        </p:nvSpPr>
        <p:spPr>
          <a:xfrm>
            <a:off x="7253003" y="2905780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TECHNOLOGY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E4964-9B97-45D9-8B78-0A3C8B8A89D6}"/>
              </a:ext>
            </a:extLst>
          </p:cNvPr>
          <p:cNvSpPr txBox="1"/>
          <p:nvPr/>
        </p:nvSpPr>
        <p:spPr>
          <a:xfrm>
            <a:off x="746444" y="4846865"/>
            <a:ext cx="496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produce more food using less water and minimum energy?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955E0-A7CD-49AB-9328-669DDD668C81}"/>
              </a:ext>
            </a:extLst>
          </p:cNvPr>
          <p:cNvSpPr txBox="1"/>
          <p:nvPr/>
        </p:nvSpPr>
        <p:spPr>
          <a:xfrm>
            <a:off x="6202381" y="4999265"/>
            <a:ext cx="496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technology is necessary </a:t>
            </a:r>
          </a:p>
        </p:txBody>
      </p:sp>
    </p:spTree>
    <p:extLst>
      <p:ext uri="{BB962C8B-B14F-4D97-AF65-F5344CB8AC3E}">
        <p14:creationId xmlns:p14="http://schemas.microsoft.com/office/powerpoint/2010/main" val="167980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65" y="225631"/>
            <a:ext cx="10515600" cy="575032"/>
          </a:xfrm>
        </p:spPr>
        <p:txBody>
          <a:bodyPr>
            <a:noAutofit/>
          </a:bodyPr>
          <a:lstStyle/>
          <a:p>
            <a:r>
              <a:rPr lang="en-ZA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Moistube</a:t>
            </a:r>
            <a:r>
              <a:rPr lang="en-ZA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Irrigation (MTI)</a:t>
            </a:r>
            <a:endParaRPr lang="en-GB" sz="36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885" y="711026"/>
            <a:ext cx="11179630" cy="56340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Moistube irrigation (MTI) is a new technology which originated in China </a:t>
            </a:r>
          </a:p>
          <a:p>
            <a:pPr lvl="1" algn="just">
              <a:lnSpc>
                <a:spcPct val="15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Trials in China, UAE, </a:t>
            </a:r>
            <a:r>
              <a:rPr lang="en-ZA" dirty="0">
                <a:solidFill>
                  <a:srgbClr val="FF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Morocco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(Green Engineering Mission)</a:t>
            </a:r>
          </a:p>
          <a:p>
            <a:pPr algn="just"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system uses semi-permeable membrane </a:t>
            </a:r>
          </a:p>
          <a:p>
            <a:pPr algn="just"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Supplies water at 80 – 90% FC throughout the cropping cycle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图片 25" descr="G:\图10.png">
            <a:extLst>
              <a:ext uri="{FF2B5EF4-FFF2-40B4-BE49-F238E27FC236}">
                <a16:creationId xmlns:a16="http://schemas.microsoft.com/office/drawing/2014/main" id="{DA2F233F-889A-46EB-B5E1-F365D5A9CCB6}"/>
              </a:ext>
            </a:extLst>
          </p:cNvPr>
          <p:cNvPicPr/>
          <p:nvPr/>
        </p:nvPicPr>
        <p:blipFill rotWithShape="1">
          <a:blip r:embed="rId2" cstate="print"/>
          <a:srcRect l="11555" r="32073" b="15531"/>
          <a:stretch/>
        </p:blipFill>
        <p:spPr bwMode="auto">
          <a:xfrm>
            <a:off x="578592" y="3683539"/>
            <a:ext cx="4439101" cy="30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oistube_Diagram.jpg">
            <a:extLst>
              <a:ext uri="{FF2B5EF4-FFF2-40B4-BE49-F238E27FC236}">
                <a16:creationId xmlns:a16="http://schemas.microsoft.com/office/drawing/2014/main" id="{0656D596-4C65-4F4C-83AA-6FF2D2E2C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77" y="4700761"/>
            <a:ext cx="6757998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F2BF9-901B-481D-BB33-C70CBF7BAB3C}"/>
              </a:ext>
            </a:extLst>
          </p:cNvPr>
          <p:cNvSpPr txBox="1"/>
          <p:nvPr/>
        </p:nvSpPr>
        <p:spPr>
          <a:xfrm>
            <a:off x="1294803" y="3683539"/>
            <a:ext cx="3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irrigation at near FC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4CC72-CEAB-496F-83DF-1D44615EF05D}"/>
              </a:ext>
            </a:extLst>
          </p:cNvPr>
          <p:cNvSpPr txBox="1"/>
          <p:nvPr/>
        </p:nvSpPr>
        <p:spPr>
          <a:xfrm>
            <a:off x="6683955" y="4228579"/>
            <a:ext cx="3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Moistube structure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AE0F4-32C5-4B4E-8486-425EDDA6E3D1}"/>
              </a:ext>
            </a:extLst>
          </p:cNvPr>
          <p:cNvSpPr/>
          <p:nvPr/>
        </p:nvSpPr>
        <p:spPr>
          <a:xfrm>
            <a:off x="6243309" y="6249824"/>
            <a:ext cx="37059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Z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Envirogrower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2017; Yang, 2016)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604FB-BD4D-494E-9096-75927A83530B}"/>
              </a:ext>
            </a:extLst>
          </p:cNvPr>
          <p:cNvSpPr txBox="1"/>
          <p:nvPr/>
        </p:nvSpPr>
        <p:spPr>
          <a:xfrm>
            <a:off x="316678" y="4228579"/>
            <a:ext cx="430887" cy="17188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ZA" sz="1600" dirty="0"/>
              <a:t>Water content 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0B54E-DF8C-4559-A3CB-65C2CE758200}"/>
              </a:ext>
            </a:extLst>
          </p:cNvPr>
          <p:cNvSpPr txBox="1"/>
          <p:nvPr/>
        </p:nvSpPr>
        <p:spPr>
          <a:xfrm>
            <a:off x="2371000" y="6477057"/>
            <a:ext cx="157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Time (days)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05ED6-6F15-4546-8020-E943C237D027}"/>
              </a:ext>
            </a:extLst>
          </p:cNvPr>
          <p:cNvSpPr txBox="1"/>
          <p:nvPr/>
        </p:nvSpPr>
        <p:spPr>
          <a:xfrm>
            <a:off x="4845253" y="4598823"/>
            <a:ext cx="157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Field capacity  </a:t>
            </a:r>
          </a:p>
        </p:txBody>
      </p:sp>
    </p:spTree>
    <p:extLst>
      <p:ext uri="{BB962C8B-B14F-4D97-AF65-F5344CB8AC3E}">
        <p14:creationId xmlns:p14="http://schemas.microsoft.com/office/powerpoint/2010/main" val="201548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7493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principle </a:t>
            </a:r>
            <a:endParaRPr lang="en-GB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157"/>
            <a:ext cx="10515600" cy="5005390"/>
          </a:xfrm>
        </p:spPr>
        <p:txBody>
          <a:bodyPr/>
          <a:lstStyle/>
          <a:p>
            <a:pPr algn="just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The discharge from Moistube varies with; 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System pressure 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Soil water potential </a:t>
            </a:r>
          </a:p>
          <a:p>
            <a:pPr marL="0" indent="0" algn="just">
              <a:buNone/>
            </a:pP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47220"/>
              </p:ext>
            </p:extLst>
          </p:nvPr>
        </p:nvGraphicFramePr>
        <p:xfrm>
          <a:off x="7340599" y="1947554"/>
          <a:ext cx="4491407" cy="340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SPW 10.0 Graph" r:id="rId3" imgW="5361840" imgH="4066200" progId="SigmaPlotGraphicObject.9">
                  <p:embed/>
                </p:oleObj>
              </mc:Choice>
              <mc:Fallback>
                <p:oleObj name="SPW 10.0 Graph" r:id="rId3" imgW="5361840" imgH="4066200" progId="SigmaPlotGraphicObject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599" y="1947554"/>
                        <a:ext cx="4491407" cy="34058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1799" y="5671881"/>
            <a:ext cx="10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effect of soil water potential is weak (&lt; 48 hours) 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8636" y="5171103"/>
            <a:ext cx="3688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(Yang, 2016,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Niu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al., 2017)</a:t>
            </a:r>
            <a:endParaRPr lang="en-GB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F14520-E9BB-4594-BC72-402B2C27E9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49"/>
          <a:stretch/>
        </p:blipFill>
        <p:spPr>
          <a:xfrm>
            <a:off x="154428" y="3091542"/>
            <a:ext cx="2304404" cy="24867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7FC773-A924-4793-A009-83A623E4D8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9" b="30944"/>
          <a:stretch/>
        </p:blipFill>
        <p:spPr>
          <a:xfrm>
            <a:off x="2608636" y="3068357"/>
            <a:ext cx="4297680" cy="2080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ABF8B4-3726-4BAD-BA1F-DAFDC0C6E85C}"/>
              </a:ext>
            </a:extLst>
          </p:cNvPr>
          <p:cNvSpPr/>
          <p:nvPr/>
        </p:nvSpPr>
        <p:spPr>
          <a:xfrm>
            <a:off x="9033820" y="5440399"/>
            <a:ext cx="2229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Kanda, et al.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677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Roboto</vt:lpstr>
      <vt:lpstr>Tahoma</vt:lpstr>
      <vt:lpstr>Times New Roman</vt:lpstr>
      <vt:lpstr>Office Theme</vt:lpstr>
      <vt:lpstr>1_Office Theme</vt:lpstr>
      <vt:lpstr>SPW 10.0 Graph</vt:lpstr>
      <vt:lpstr> Moistube Irrigation: Is It a Solution to Water –Food – Energy Nexus problem?  </vt:lpstr>
      <vt:lpstr>PowerPoint Presentation</vt:lpstr>
      <vt:lpstr>PowerPoint Presentation</vt:lpstr>
      <vt:lpstr>Water – Food </vt:lpstr>
      <vt:lpstr>Water – Food (Kenyan context)</vt:lpstr>
      <vt:lpstr>Energy – water </vt:lpstr>
      <vt:lpstr>PowerPoint Presentation</vt:lpstr>
      <vt:lpstr>Moistube Irrigation (MTI)</vt:lpstr>
      <vt:lpstr>Working principle </vt:lpstr>
      <vt:lpstr>Moistube Irrigation…</vt:lpstr>
      <vt:lpstr>Crop performance under MTI</vt:lpstr>
      <vt:lpstr>Crop performance under MTI…</vt:lpstr>
      <vt:lpstr>Crop performance under MTI…</vt:lpstr>
      <vt:lpstr>Crop performance under MTI…</vt:lpstr>
      <vt:lpstr>Crop performance under MTI…</vt:lpstr>
      <vt:lpstr>Crop performance under MTI…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Moistube Irrigation: Is It a Solution to Water –Food – Energy Nexus problem  </dc:title>
  <dc:creator>Edwin Kanda</dc:creator>
  <cp:lastModifiedBy>Edwin Kanda</cp:lastModifiedBy>
  <cp:revision>19</cp:revision>
  <dcterms:created xsi:type="dcterms:W3CDTF">2019-02-14T09:06:31Z</dcterms:created>
  <dcterms:modified xsi:type="dcterms:W3CDTF">2019-02-14T12:09:47Z</dcterms:modified>
</cp:coreProperties>
</file>