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27"/>
  </p:notesMasterIdLst>
  <p:sldIdLst>
    <p:sldId id="268" r:id="rId2"/>
    <p:sldId id="269" r:id="rId3"/>
    <p:sldId id="272" r:id="rId4"/>
    <p:sldId id="274" r:id="rId5"/>
    <p:sldId id="265" r:id="rId6"/>
    <p:sldId id="275" r:id="rId7"/>
    <p:sldId id="308" r:id="rId8"/>
    <p:sldId id="278" r:id="rId9"/>
    <p:sldId id="311" r:id="rId10"/>
    <p:sldId id="309" r:id="rId11"/>
    <p:sldId id="310" r:id="rId12"/>
    <p:sldId id="295" r:id="rId13"/>
    <p:sldId id="312" r:id="rId14"/>
    <p:sldId id="289" r:id="rId15"/>
    <p:sldId id="293" r:id="rId16"/>
    <p:sldId id="313" r:id="rId17"/>
    <p:sldId id="291" r:id="rId18"/>
    <p:sldId id="298" r:id="rId19"/>
    <p:sldId id="283" r:id="rId20"/>
    <p:sldId id="314" r:id="rId21"/>
    <p:sldId id="284" r:id="rId22"/>
    <p:sldId id="285" r:id="rId23"/>
    <p:sldId id="315" r:id="rId24"/>
    <p:sldId id="316" r:id="rId25"/>
    <p:sldId id="286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26" autoAdjust="0"/>
    <p:restoredTop sz="80431" autoAdjust="0"/>
  </p:normalViewPr>
  <p:slideViewPr>
    <p:cSldViewPr snapToGrid="0">
      <p:cViewPr varScale="1">
        <p:scale>
          <a:sx n="60" d="100"/>
          <a:sy n="60" d="100"/>
        </p:scale>
        <p:origin x="1140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E2CAED-E463-4C4C-8A96-56B5677F6B04}" type="datetimeFigureOut">
              <a:rPr lang="en-US" smtClean="0"/>
              <a:t>15-Feb-19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263B48-BBAC-4FA0-976A-0FCC02FD1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0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263B48-BBAC-4FA0-976A-0FCC02FD172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5373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263B48-BBAC-4FA0-976A-0FCC02FD172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039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263B48-BBAC-4FA0-976A-0FCC02FD172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147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263B48-BBAC-4FA0-976A-0FCC02FD172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1028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263B48-BBAC-4FA0-976A-0FCC02FD172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9402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263B48-BBAC-4FA0-976A-0FCC02FD172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8882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263B48-BBAC-4FA0-976A-0FCC02FD172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079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263B48-BBAC-4FA0-976A-0FCC02FD172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3902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263B48-BBAC-4FA0-976A-0FCC02FD172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445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263B48-BBAC-4FA0-976A-0FCC02FD172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2955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263B48-BBAC-4FA0-976A-0FCC02FD172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2887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Z=1.96 (z   score for 95% confidence interval), p=0.5 (for maximum variability), e=0.04 (4%   margin of error), n</a:t>
            </a:r>
            <a:r>
              <a:rPr lang="en-US" sz="1200" kern="1200" baseline="-250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=estimate population sample, N=actual population, n=desired sample size   q=1-p (0.5)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263B48-BBAC-4FA0-976A-0FCC02FD172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8008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263B48-BBAC-4FA0-976A-0FCC02FD172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0503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Beneficence</a:t>
            </a:r>
            <a:r>
              <a:rPr lang="en-US" baseline="0" dirty="0" smtClean="0"/>
              <a:t>  was observed whereby no harm  was caused to any participant, whether physical, psychological, social and economic.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263B48-BBAC-4FA0-976A-0FCC02FD172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47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EB07-058D-41EB-BBE0-5D9258ED3358}" type="datetimeFigureOut">
              <a:rPr lang="en-US" smtClean="0"/>
              <a:t>15-Feb-19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E5816-4594-4653-9E36-BA952983E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514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EB07-058D-41EB-BBE0-5D9258ED3358}" type="datetimeFigureOut">
              <a:rPr lang="en-US" smtClean="0"/>
              <a:t>15-Feb-19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E5816-4594-4653-9E36-BA952983E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743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EB07-058D-41EB-BBE0-5D9258ED3358}" type="datetimeFigureOut">
              <a:rPr lang="en-US" smtClean="0"/>
              <a:t>15-Feb-19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E5816-4594-4653-9E36-BA952983E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031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EB07-058D-41EB-BBE0-5D9258ED3358}" type="datetimeFigureOut">
              <a:rPr lang="en-US" smtClean="0"/>
              <a:t>15-Feb-19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E5816-4594-4653-9E36-BA952983E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913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EB07-058D-41EB-BBE0-5D9258ED3358}" type="datetimeFigureOut">
              <a:rPr lang="en-US" smtClean="0"/>
              <a:t>15-Feb-19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E5816-4594-4653-9E36-BA952983E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385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EB07-058D-41EB-BBE0-5D9258ED3358}" type="datetimeFigureOut">
              <a:rPr lang="en-US" smtClean="0"/>
              <a:t>15-Feb-19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E5816-4594-4653-9E36-BA952983E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338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EB07-058D-41EB-BBE0-5D9258ED3358}" type="datetimeFigureOut">
              <a:rPr lang="en-US" smtClean="0"/>
              <a:t>15-Feb-19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E5816-4594-4653-9E36-BA952983E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6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EB07-058D-41EB-BBE0-5D9258ED3358}" type="datetimeFigureOut">
              <a:rPr lang="en-US" smtClean="0"/>
              <a:t>15-Feb-19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E5816-4594-4653-9E36-BA952983E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509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EB07-058D-41EB-BBE0-5D9258ED3358}" type="datetimeFigureOut">
              <a:rPr lang="en-US" smtClean="0"/>
              <a:t>15-Feb-19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E5816-4594-4653-9E36-BA952983E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106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EB07-058D-41EB-BBE0-5D9258ED3358}" type="datetimeFigureOut">
              <a:rPr lang="en-US" smtClean="0"/>
              <a:t>15-Feb-19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E5816-4594-4653-9E36-BA952983E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550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EB07-058D-41EB-BBE0-5D9258ED3358}" type="datetimeFigureOut">
              <a:rPr lang="en-US" smtClean="0"/>
              <a:t>15-Feb-19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E5816-4594-4653-9E36-BA952983E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969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5EB07-058D-41EB-BBE0-5D9258ED3358}" type="datetimeFigureOut">
              <a:rPr lang="en-US" smtClean="0"/>
              <a:t>15-Feb-19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E5816-4594-4653-9E36-BA952983E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97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9789" y="581892"/>
            <a:ext cx="10224655" cy="2443942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Nurses’ Competence on Intravenous Fluid Therapy in Under-fives with Dehydration in Kakamega County Hospitals Kenya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753" y="3391593"/>
            <a:ext cx="10188426" cy="330945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/>
              <a:t>         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Roselyne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Asiko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Abwalaba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(MSN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ctr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</a:p>
          <a:p>
            <a:pPr marL="0" indent="0" algn="ctr"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SUPERVISORS</a:t>
            </a:r>
          </a:p>
          <a:p>
            <a:pPr marL="0" indent="0" algn="ctr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DR.PHILIP OGUTU</a:t>
            </a:r>
          </a:p>
          <a:p>
            <a:pPr marL="0" indent="0" algn="ctr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2. DR.SAMUEL NG’ARNG’AR</a:t>
            </a:r>
          </a:p>
        </p:txBody>
      </p:sp>
    </p:spTree>
    <p:extLst>
      <p:ext uri="{BB962C8B-B14F-4D97-AF65-F5344CB8AC3E}">
        <p14:creationId xmlns:p14="http://schemas.microsoft.com/office/powerpoint/2010/main" val="3722655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633C7D9-9A78-4A51-9613-F2A2F95746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44379"/>
            <a:ext cx="10515600" cy="753979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Sample Size Calculation Formulae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="" xmlns:a16="http://schemas.microsoft.com/office/drawing/2014/main" id="{3D5F8CA7-A71B-49B2-A9BA-1CCC3C6376C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753980"/>
                <a:ext cx="10515600" cy="6104020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Cochran(1963)with attrition rate of 10%</a:t>
                </a:r>
              </a:p>
              <a:p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Size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from the known population of 283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𝑝𝑞</m:t>
                        </m:r>
                      </m:num>
                      <m:den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1.96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)(0.5)(0.5)</m:t>
                        </m:r>
                      </m:num>
                      <m:den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0.04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=600.25+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10%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𝑎𝑡𝑡𝑟𝑖𝑡𝑖𝑜𝑛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=660.025=660</m:t>
                    </m:r>
                  </m:oMath>
                </a14:m>
                <a:endParaRPr lang="en-US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b="1" i="1">
                        <a:latin typeface="Cambria Math" panose="02040503050406030204" pitchFamily="18" charset="0"/>
                      </a:rPr>
                      <m:t>𝐅𝐢𝐧𝐢𝐭𝐞</m:t>
                    </m:r>
                    <m:r>
                      <a:rPr lang="en-US" b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1" i="1">
                        <a:latin typeface="Cambria Math" panose="02040503050406030204" pitchFamily="18" charset="0"/>
                      </a:rPr>
                      <m:t>𝐏𝐨𝐩𝐮𝐥𝐚𝐭𝐢𝐨𝐧</m:t>
                    </m:r>
                    <m:r>
                      <a:rPr lang="en-US" b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1" i="1">
                        <a:latin typeface="Cambria Math" panose="02040503050406030204" pitchFamily="18" charset="0"/>
                      </a:rPr>
                      <m:t>𝐂𝐨𝐫𝐫𝐞𝐜𝐭𝐢𝐨𝐧</m:t>
                    </m:r>
                    <m:r>
                      <a:rPr lang="en-US" b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1" i="1">
                        <a:latin typeface="Cambria Math" panose="02040503050406030204" pitchFamily="18" charset="0"/>
                      </a:rPr>
                      <m:t>𝐅𝐨𝐫</m:t>
                    </m:r>
                    <m:r>
                      <a:rPr lang="en-US" b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1" i="1">
                        <a:latin typeface="Cambria Math" panose="02040503050406030204" pitchFamily="18" charset="0"/>
                      </a:rPr>
                      <m:t>𝐏𝐫𝐨𝐩𝐨𝐫𝐭𝐢𝐨𝐧𝐬</m:t>
                    </m:r>
                  </m:oMath>
                </a14:m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b="1" i="1">
                        <a:latin typeface="Cambria Math" panose="02040503050406030204" pitchFamily="18" charset="0"/>
                      </a:rPr>
                      <m:t>𝒏</m:t>
                    </m:r>
                    <m:r>
                      <a:rPr lang="en-US" b="1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𝒏</m:t>
                            </m:r>
                          </m:e>
                          <m:sub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𝒐</m:t>
                            </m:r>
                          </m:sub>
                        </m:sSub>
                      </m:num>
                      <m:den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b="1" i="1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b="1" i="1">
                                    <a:latin typeface="Cambria Math" panose="02040503050406030204" pitchFamily="18" charset="0"/>
                                  </a:rPr>
                                  <m:t>𝒏</m:t>
                                </m:r>
                              </m:e>
                              <m:sub>
                                <m:r>
                                  <a:rPr lang="en-US" b="1" i="1">
                                    <a:latin typeface="Cambria Math" panose="02040503050406030204" pitchFamily="18" charset="0"/>
                                  </a:rPr>
                                  <m:t>𝒐</m:t>
                                </m:r>
                              </m:sub>
                            </m:sSub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𝑵</m:t>
                            </m:r>
                          </m:den>
                        </m:f>
                      </m:den>
                    </m:f>
                  </m:oMath>
                </a14:m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b="1" i="1">
                        <a:latin typeface="Cambria Math" panose="02040503050406030204" pitchFamily="18" charset="0"/>
                      </a:rPr>
                      <m:t>𝒏</m:t>
                    </m:r>
                    <m:r>
                      <a:rPr lang="en-US" b="1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𝟔𝟔𝟎</m:t>
                        </m:r>
                      </m:num>
                      <m:den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b="1" i="1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𝟔𝟔𝟎</m:t>
                            </m:r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𝟐𝟖𝟑</m:t>
                            </m:r>
                          </m:den>
                        </m:f>
                      </m:den>
                    </m:f>
                  </m:oMath>
                </a14:m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b="1" i="1">
                        <a:latin typeface="Cambria Math" panose="02040503050406030204" pitchFamily="18" charset="0"/>
                      </a:rPr>
                      <m:t>𝒏</m:t>
                    </m:r>
                    <m:r>
                      <a:rPr lang="en-US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1" i="1">
                        <a:latin typeface="Cambria Math" panose="02040503050406030204" pitchFamily="18" charset="0"/>
                      </a:rPr>
                      <m:t>𝟏𝟗𝟕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𝟖𝟗</m:t>
                    </m:r>
                  </m:oMath>
                </a14:m>
                <a:endPara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n=198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3D5F8CA7-A71B-49B2-A9BA-1CCC3C6376C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753980"/>
                <a:ext cx="10515600" cy="6104020"/>
              </a:xfrm>
              <a:blipFill rotWithShape="0">
                <a:blip r:embed="rId3"/>
                <a:stretch>
                  <a:fillRect l="-1217" t="-2498" b="-12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48284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AC27E83-21FC-4A28-908D-4261DB0540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2231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nalysis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29F8A67-DB82-45DE-BD8C-5E19F5BC9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7872"/>
            <a:ext cx="10515600" cy="5680128"/>
          </a:xfrm>
        </p:spPr>
        <p:txBody>
          <a:bodyPr>
            <a:normAutofit fontScale="92500"/>
          </a:bodyPr>
          <a:lstStyle/>
          <a:p>
            <a:pPr>
              <a:lnSpc>
                <a:spcPct val="16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Raw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checked, coded , entered  and cleaned in statistical package for social sciences version 23</a:t>
            </a:r>
          </a:p>
          <a:p>
            <a:pPr>
              <a:lnSpc>
                <a:spcPct val="16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Computed variables of knowledge and  practice, created index   scores, standardized the scores.</a:t>
            </a:r>
          </a:p>
          <a:p>
            <a:pPr marL="342900" indent="-342900">
              <a:lnSpc>
                <a:spcPct val="16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Demographic data identified using unique index ,descriptive analysis (frequencies, percentages, means, and Standard deviation) were used.</a:t>
            </a:r>
          </a:p>
          <a:p>
            <a:pPr marL="342900" indent="-342900">
              <a:lnSpc>
                <a:spcPct val="16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Inferential statistics used (chi square and regression model)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 to find the relationship between selected variables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practice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IVF therapy.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40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081" y="201351"/>
            <a:ext cx="9526137" cy="1095186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Ethical considerations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19367"/>
            <a:ext cx="10515600" cy="515885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Approval 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  Directorate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graduate studies        </a:t>
            </a:r>
          </a:p>
          <a:p>
            <a:pPr>
              <a:lnSpc>
                <a:spcPct val="10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Ethical clearance by MMUST  IERC	</a:t>
            </a:r>
          </a:p>
          <a:p>
            <a:pPr>
              <a:lnSpc>
                <a:spcPct val="10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Permit;  NACOSTI</a:t>
            </a:r>
          </a:p>
          <a:p>
            <a:pPr>
              <a:lnSpc>
                <a:spcPct val="10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Permit from County Commissioner, County Director Education, County Director of Health</a:t>
            </a:r>
          </a:p>
          <a:p>
            <a:pPr>
              <a:lnSpc>
                <a:spcPct val="10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Justice, confidentiality, 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anonymity, beneficence                      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Informed consent</a:t>
            </a:r>
          </a:p>
        </p:txBody>
      </p:sp>
    </p:spTree>
    <p:extLst>
      <p:ext uri="{BB962C8B-B14F-4D97-AF65-F5344CB8AC3E}">
        <p14:creationId xmlns:p14="http://schemas.microsoft.com/office/powerpoint/2010/main" val="203022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C1DE802-D55B-40ED-8FE2-ECE51ADF5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689810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Table1: Summary of Demographic characteristics of respondents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5384000"/>
              </p:ext>
            </p:extLst>
          </p:nvPr>
        </p:nvGraphicFramePr>
        <p:xfrm>
          <a:off x="1556083" y="689819"/>
          <a:ext cx="7716253" cy="60054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73028"/>
                <a:gridCol w="2569405"/>
                <a:gridCol w="2373820"/>
              </a:tblGrid>
              <a:tr h="3229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CATEGORY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FREQUENCY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PERCENTAGE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29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Gender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29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Female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56.0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29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Age group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29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30-39 years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53.0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29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Religion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29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Christian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80.0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29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Marital status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29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Married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118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59.0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29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Training Institution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29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Public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70.5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6109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Year of </a:t>
                      </a: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Qualification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29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2001-2010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36.5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29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Level of education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29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Diploma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50.5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29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Experience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29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1-3  years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55.5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29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438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7743" y="141668"/>
            <a:ext cx="10786057" cy="1069294"/>
          </a:xfrm>
        </p:spPr>
        <p:txBody>
          <a:bodyPr>
            <a:normAutofit/>
          </a:bodyPr>
          <a:lstStyle/>
          <a:p>
            <a:r>
              <a:rPr lang="en-US" dirty="0"/>
              <a:t>                        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Results: Objective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3189" y="1210962"/>
            <a:ext cx="10550611" cy="527999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Table 2: To assess the knowledge of nurses’ on intravenous fluid therapy	    in under-fives with dehydration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3638550" y="2903538"/>
            <a:ext cx="7415530" cy="1444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1D2BC655-1F44-4DE0-B667-E14E61CED6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3779" y="2092271"/>
            <a:ext cx="8873984" cy="4398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2985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724" y="490214"/>
            <a:ext cx="10579996" cy="1153235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Results: Objective 2 </a:t>
            </a:r>
            <a:r>
              <a:rPr lang="en-US" dirty="0"/>
              <a:t/>
            </a:r>
            <a:br>
              <a:rPr lang="en-US" dirty="0"/>
            </a:b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Table 3: To examine the practice of nurses on			   	       intravenous fluid therapy </a:t>
            </a:r>
            <a:r>
              <a:rPr lang="en-US" sz="4000" dirty="0"/>
              <a:t/>
            </a:r>
            <a:br>
              <a:rPr lang="en-US" sz="4000" dirty="0"/>
            </a:br>
            <a:endParaRPr lang="en-US" sz="4000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="" xmlns:a16="http://schemas.microsoft.com/office/drawing/2014/main" id="{0C45F2A6-6BAD-4A08-9D47-800ACA38CF7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10280" y="1643448"/>
            <a:ext cx="9969530" cy="5098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695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2DECFD8-C1A0-4E62-ADAF-FA82F2402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Results: Objective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 Factors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affecting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nurses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competence on IVF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therapy 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9DFC756-F3C3-4049-A35D-CF7AC714AD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Trainings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 the major factor that affected competence of nurses(84%) on intravenous fluid therapy 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75.8% of the nurses indicated availability of resources as a factor that affected their performance of intravenous fluid therapy.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66.6% of nurses mentioned workload as a factor that affected their   competence on intravenous fluid therapy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Motivation (10.5%) and conducive environment(14.5%) least affected nurses competence on intravenous fluid therapy.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618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3865"/>
            <a:ext cx="8331199" cy="829733"/>
          </a:xfrm>
        </p:spPr>
        <p:txBody>
          <a:bodyPr>
            <a:normAutofit fontScale="90000"/>
          </a:bodyPr>
          <a:lstStyle/>
          <a:p>
            <a:pPr algn="just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 between different variables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practice of 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IVF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15549099" y="-828616"/>
            <a:ext cx="26123314" cy="5982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" name="Content Placeholder 6">
            <a:extLst>
              <a:ext uri="{FF2B5EF4-FFF2-40B4-BE49-F238E27FC236}">
                <a16:creationId xmlns="" xmlns:a16="http://schemas.microsoft.com/office/drawing/2014/main" id="{BF1BC7C3-6C2D-41E8-81FB-0928E619F69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694266"/>
            <a:ext cx="8534400" cy="6163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577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3254" y="365126"/>
            <a:ext cx="10340546" cy="59870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Discussion: objective 1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903" y="1152864"/>
            <a:ext cx="10525897" cy="5536694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study observed that nurses had low level of knowledge on IVF therapy which concurs with a study that was done in India by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mogisleewi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Grace,2016 which found out that nurses had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low level of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knowledge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management of intravenous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fluid. Hence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recommended that a study to be conducted on a larger sample size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study concurs with a study that was conducted by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(Pradeep,2010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in Ireland on high volumes of IVF which increased mortality and  was associated with inappropriate practices of nurses in management of children and adults on intravenous fluids.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study findings  of nurses having low level of knowledge on IVF therapy contradicts with a study that was carried out in India by (Vijayan,2011) which found out that 50% of nurses had knowledge above average.</a:t>
            </a:r>
          </a:p>
          <a:p>
            <a:pPr algn="just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614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8337"/>
            <a:ext cx="10515600" cy="1058779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Discussion: Objective 2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3414" y="955344"/>
            <a:ext cx="10710860" cy="565017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US" sz="32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study findings concurs with a prospective study that was carried out in Australia by Han 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 al.,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2010 which observed that, the most common error caused by nurses was wrong administration rate of IVF.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study findings also concur with the similar study conducted in India on nurses practice on IVF which portrait that most nurses had an average score of practice (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Vijayan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2011).</a:t>
            </a:r>
          </a:p>
          <a:p>
            <a:pPr algn="just"/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5232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568" y="128337"/>
            <a:ext cx="10297160" cy="721895"/>
          </a:xfrm>
        </p:spPr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232"/>
            <a:ext cx="10515600" cy="5598694"/>
          </a:xfrm>
        </p:spPr>
        <p:txBody>
          <a:bodyPr>
            <a:normAutofit/>
          </a:bodyPr>
          <a:lstStyle/>
          <a:p>
            <a:pPr marL="800100" lvl="1" indent="-342900" algn="just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Worldwide, 20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under-fives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 complications related to intravenous fluid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therapy(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Hoste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 al.,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2014). </a:t>
            </a:r>
          </a:p>
          <a:p>
            <a:pPr marL="800100" lvl="1" indent="-342900" algn="just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1.5million children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die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due to dehydration secondary to diarrhea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(WHO,2009).</a:t>
            </a:r>
          </a:p>
          <a:p>
            <a:pPr marL="800100" lvl="1" indent="-342900" algn="just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 Kenya, dehydration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second leading cause of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mortality in children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(UNICEF,2016).</a:t>
            </a:r>
            <a:endParaRPr lang="en-US" sz="2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 five mortality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rate in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enya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52 per 1000 live birth which is far from the MDG of 39 per 1000 (KDHS,2014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800100" lvl="1" indent="-342900" algn="just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Kakamega County, dehydration is the fourth leading cause of mortality in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under-fives (MOH,2016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457200" lvl="1" indent="0" algn="just">
              <a:buNone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/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676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70021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Discussion: Objective 3 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926" y="657726"/>
            <a:ext cx="11277600" cy="5839327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study findings of training being the major factor affecting nurses competency on IVF concurs with a study that was carried out in Texas which stated that lack </a:t>
            </a:r>
            <a:r>
              <a:rPr lang="en-US" sz="1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n-US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trainings on IVF by nurses contributed to poor practices of IVF therapy in children (Jacobson </a:t>
            </a:r>
            <a:r>
              <a:rPr lang="en-US" sz="1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 al., </a:t>
            </a:r>
            <a:r>
              <a:rPr lang="en-US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2005).</a:t>
            </a:r>
          </a:p>
          <a:p>
            <a:pPr marL="0" indent="0" algn="just">
              <a:buNone/>
            </a:pPr>
            <a:endParaRPr lang="en-US" sz="1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1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 between different variables with IVF practice</a:t>
            </a:r>
          </a:p>
          <a:p>
            <a:pPr algn="just"/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study finds a significant </a:t>
            </a:r>
            <a:r>
              <a:rPr lang="en-US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 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between the </a:t>
            </a:r>
            <a:r>
              <a:rPr lang="en-US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level of education and knowledge with the 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practice of nurses on intravenous fluid </a:t>
            </a:r>
            <a:r>
              <a:rPr lang="en-US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therapy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 a p&lt;0.05. </a:t>
            </a:r>
          </a:p>
          <a:p>
            <a:pPr marL="0" indent="0" algn="just">
              <a:buNone/>
            </a:pPr>
            <a:endParaRPr lang="en-US" sz="1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 was no significant association between age, experience  and practice in IVF with p&gt;0.05. This contradicts with a study that was carried out by Jacobson </a:t>
            </a:r>
            <a:r>
              <a:rPr lang="en-US" sz="1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 al., </a:t>
            </a:r>
            <a:r>
              <a:rPr lang="en-US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2005 which showed that older nurses with more experience had successful IVF practice than there  younger counter parts with less experience.</a:t>
            </a:r>
            <a:endParaRPr lang="en-US" sz="1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2071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116" y="1"/>
            <a:ext cx="10466696" cy="673768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8" y="673768"/>
            <a:ext cx="10504780" cy="61842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study concludes that: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Nurses had  low level of knowledge on IVF therapy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Nurses had moderate level of practice on IVF therapy 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Trainings, availability of resources and workload are the major factors affecting competence of nurses on IVF therapy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 was a significant relationship between level of education and experience with IVF in under-fives with dehydration with p&lt;0.05.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65884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22" y="-1"/>
            <a:ext cx="10763294" cy="101065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Recommendations</a:t>
            </a:r>
            <a:r>
              <a:rPr lang="en-US" b="1" dirty="0"/>
              <a:t/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3179" y="625642"/>
            <a:ext cx="8694821" cy="5919536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dirty="0"/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hospital management through the chief nurse to initiate on job and short term trainings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nurses on IVF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therapy.</a:t>
            </a:r>
          </a:p>
          <a:p>
            <a:pPr algn="just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Hospital board to strengthen supportive supervision programs for IVF therapy.</a:t>
            </a:r>
          </a:p>
          <a:p>
            <a:pPr marL="0" indent="0" algn="just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Future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to be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conducted in private hospitals and other county hospitals.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809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2736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Acknowledgement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2736"/>
            <a:ext cx="10515600" cy="5815263"/>
          </a:xfrm>
        </p:spPr>
        <p:txBody>
          <a:bodyPr/>
          <a:lstStyle/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thank God for the far He has brought me.</a:t>
            </a:r>
          </a:p>
          <a:p>
            <a:pPr marL="0" indent="0" algn="just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My supervisors Dr. Philip Ogutu and Dr. Samuel Ng’arng’ar.</a:t>
            </a:r>
          </a:p>
          <a:p>
            <a:pPr marL="0" indent="0" algn="just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School of nursing staff for their support</a:t>
            </a:r>
          </a:p>
          <a:p>
            <a:pPr marL="0" indent="0" algn="just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My two research assistants.</a:t>
            </a:r>
          </a:p>
          <a:p>
            <a:pPr marL="0" indent="0" algn="just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My husband and my children for their support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God bless you all.</a:t>
            </a:r>
          </a:p>
        </p:txBody>
      </p:sp>
    </p:spTree>
    <p:extLst>
      <p:ext uri="{BB962C8B-B14F-4D97-AF65-F5344CB8AC3E}">
        <p14:creationId xmlns:p14="http://schemas.microsoft.com/office/powerpoint/2010/main" val="3660822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Dissemination of the findings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County government stakeholders given the initial results on 30</a:t>
            </a:r>
            <a:r>
              <a:rPr lang="en-US" sz="3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January 2019 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TNA to be conducted by support of partners </a:t>
            </a:r>
          </a:p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Funds to be solicited </a:t>
            </a:r>
          </a:p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Training for nurses to be initiated on IVF in under –fives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6259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0863"/>
            <a:ext cx="10515600" cy="50861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/>
              <a:t>                         </a:t>
            </a:r>
          </a:p>
          <a:p>
            <a:pPr marL="0" indent="0">
              <a:buNone/>
            </a:pPr>
            <a:endParaRPr lang="en-US" sz="4400" dirty="0"/>
          </a:p>
          <a:p>
            <a:pPr marL="0" indent="0" algn="ctr">
              <a:buNone/>
            </a:pPr>
            <a:r>
              <a:rPr lang="en-US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Thank 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</a:p>
        </p:txBody>
      </p:sp>
    </p:spTree>
    <p:extLst>
      <p:ext uri="{BB962C8B-B14F-4D97-AF65-F5344CB8AC3E}">
        <p14:creationId xmlns:p14="http://schemas.microsoft.com/office/powerpoint/2010/main" val="108598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297160" cy="609599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Statement of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1"/>
            <a:ext cx="12192000" cy="6248400"/>
          </a:xfrm>
        </p:spPr>
        <p:txBody>
          <a:bodyPr>
            <a:normAutofit fontScale="92500"/>
          </a:bodyPr>
          <a:lstStyle/>
          <a:p>
            <a:pPr algn="just"/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Kenya,17% of under-fives die due to inappropriate intravenous fluid therapy yearly (KDHS, 2014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government spends a lot of money on free medical care for under-fives</a:t>
            </a:r>
            <a:endParaRPr lang="en-US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/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Kakamega county 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hospitals, IVF are administered on daily basis.</a:t>
            </a:r>
          </a:p>
          <a:p>
            <a:pPr marL="342900" indent="-342900" algn="just"/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50% of 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anecdotal and empirical reports stated inappropriate intravenous fluid therapy in under-fives.</a:t>
            </a:r>
          </a:p>
          <a:p>
            <a:pPr algn="just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Inappropriate fluid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therapy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 morbidity and prolong hospital stay (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Kavutha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2010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/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Little has been done  to evaluate nurses’ competence on IVF 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therapy, and yet they are the custodians of nursing care plan and nursing orders.</a:t>
            </a:r>
            <a:endParaRPr lang="en-US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401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"/>
            <a:ext cx="10312400" cy="812800"/>
          </a:xfrm>
        </p:spPr>
        <p:txBody>
          <a:bodyPr>
            <a:no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Broad Objective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" y="812801"/>
            <a:ext cx="11704320" cy="55876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evaluate nurses’ competence on intravenous fluid therapy  in under-fives with dehydration.</a:t>
            </a:r>
          </a:p>
          <a:p>
            <a:pPr marL="0" indent="0" algn="ctr">
              <a:buNone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Specific Objectives</a:t>
            </a:r>
          </a:p>
          <a:p>
            <a:pPr marL="342900" indent="-342900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Assess  the knowledge of nurses on intravenous fluid therapy in under-fives with dehydration.</a:t>
            </a:r>
          </a:p>
          <a:p>
            <a:pPr marL="342900" indent="-342900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Examine the practice of nurses’ on intravenous fluid therapy in under-fives with dehydration.</a:t>
            </a:r>
          </a:p>
          <a:p>
            <a:pPr marL="342900" indent="-342900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Analyze the factors that affect competence of nurses on intravenous fluid therapy in under –fives with dehydration.</a:t>
            </a:r>
          </a:p>
        </p:txBody>
      </p:sp>
    </p:spTree>
    <p:extLst>
      <p:ext uri="{BB962C8B-B14F-4D97-AF65-F5344CB8AC3E}">
        <p14:creationId xmlns:p14="http://schemas.microsoft.com/office/powerpoint/2010/main" val="2525503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82881"/>
            <a:ext cx="8940800" cy="629919"/>
          </a:xfrm>
        </p:spPr>
        <p:txBody>
          <a:bodyPr>
            <a:noAutofit/>
          </a:bodyPr>
          <a:lstStyle/>
          <a:p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Questions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345440" y="1056640"/>
            <a:ext cx="11419840" cy="5801360"/>
          </a:xfrm>
        </p:spPr>
        <p:txBody>
          <a:bodyPr>
            <a:norm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knowledge of nurses’ on intravenous fluid therapy in under-fives with dehydration?</a:t>
            </a:r>
          </a:p>
          <a:p>
            <a:pPr algn="just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practice of nurses’ on intravenous fluid therapy in under-fives with dehydration?</a:t>
            </a:r>
          </a:p>
          <a:p>
            <a:pPr algn="just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 are the factors that affect competence of nurses’ on intravenous fluid therapy in under-fives with dehydration?</a:t>
            </a:r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54326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802105"/>
          </a:xfrm>
        </p:spPr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Justification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4525" y="625643"/>
            <a:ext cx="10453047" cy="6232358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conducting the </a:t>
            </a:r>
            <a:r>
              <a:rPr lang="en-US" sz="3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study, 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findings will:</a:t>
            </a:r>
          </a:p>
          <a:p>
            <a:pPr>
              <a:lnSpc>
                <a:spcPct val="150000"/>
              </a:lnSpc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 baseline information on the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nurses’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competence on intravenous fluid therapy in under-fives with dehydration.</a:t>
            </a:r>
          </a:p>
          <a:p>
            <a:pPr>
              <a:lnSpc>
                <a:spcPct val="150000"/>
              </a:lnSpc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Enable hospital administration to reinforce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implementation  of  best practices of IVF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therapy in under-fives with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dehydration.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 basis for future studies on intravenous fluid therapy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under-fives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dehydration.</a:t>
            </a:r>
          </a:p>
          <a:p>
            <a:pPr marL="0" indent="0">
              <a:lnSpc>
                <a:spcPct val="15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293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>
          <a:xfrm flipV="1">
            <a:off x="3810000" y="7232650"/>
            <a:ext cx="4953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957137" y="568878"/>
            <a:ext cx="8919410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7398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147" y="0"/>
            <a:ext cx="10195597" cy="593558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Methodology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6695" y="433137"/>
            <a:ext cx="10812379" cy="64248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design 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Descriptive cross sectional study</a:t>
            </a:r>
          </a:p>
          <a:p>
            <a:pPr marL="0" indent="0">
              <a:buNone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Study Area 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Kakamega County Hospitals. 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Study period :10</a:t>
            </a:r>
            <a:r>
              <a:rPr lang="en-US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March 2017 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30</a:t>
            </a:r>
            <a:r>
              <a:rPr lang="en-US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June 2017</a:t>
            </a:r>
          </a:p>
          <a:p>
            <a:pPr marL="0" indent="0">
              <a:buNone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Target population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All nurses who work in paediatric departments </a:t>
            </a:r>
          </a:p>
          <a:p>
            <a:pPr marL="0" indent="0">
              <a:buNone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Inclusion criteria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Nurses working in paediatric departments</a:t>
            </a:r>
          </a:p>
          <a:p>
            <a:pPr marL="0" indent="0">
              <a:buNone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Exclusion criteria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 nurses on attachment and nurses on internship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Nurses with less than 1 year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experience.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419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3374B31-646E-4750-A119-C9A04C512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68981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Sampling   Procedure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80A4B60-2DEB-4DF4-8ED3-6396F67ED6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45398"/>
            <a:ext cx="10515600" cy="5912602"/>
          </a:xfrm>
        </p:spPr>
        <p:txBody>
          <a:bodyPr>
            <a:normAutofit/>
          </a:bodyPr>
          <a:lstStyle/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Simple random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sampling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election of  facilities and individual).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Purposive sampling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method (selection of departments in KCGH).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Proportionate allocation of sample size.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Validity &amp; Reliability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Pretesting of the questionnaire was conducted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Vihiga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county hospital on 20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nurses.10% of projected sample size (Conelly,2008).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alidity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ensured by expert view and feedback from pretest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Reliability test was done using cronbach alpha(checking for inter consistency) and coefficient was 0.73 for the whole questionnaire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instruments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Self-administered questionnaires 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Fulcher &amp; Frazer,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2007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Observational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checklists were used (NCK procedure manual,2013).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14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5135</TotalTime>
  <Words>1478</Words>
  <Application>Microsoft Office PowerPoint</Application>
  <PresentationFormat>Widescreen</PresentationFormat>
  <Paragraphs>228</Paragraphs>
  <Slides>25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Calibri Light</vt:lpstr>
      <vt:lpstr>Cambria Math</vt:lpstr>
      <vt:lpstr>Times New Roman</vt:lpstr>
      <vt:lpstr>Office Theme</vt:lpstr>
      <vt:lpstr>Nurses’ Competence on Intravenous Fluid Therapy in Under-fives with Dehydration in Kakamega County Hospitals Kenya</vt:lpstr>
      <vt:lpstr>Background</vt:lpstr>
      <vt:lpstr>Statement of Problem</vt:lpstr>
      <vt:lpstr>Broad Objective</vt:lpstr>
      <vt:lpstr>Research Questions</vt:lpstr>
      <vt:lpstr>Justification</vt:lpstr>
      <vt:lpstr>PowerPoint Presentation</vt:lpstr>
      <vt:lpstr>Research Methodology</vt:lpstr>
      <vt:lpstr>Sampling   Procedure</vt:lpstr>
      <vt:lpstr>Sample Size Calculation Formulae</vt:lpstr>
      <vt:lpstr>Data Analysis</vt:lpstr>
      <vt:lpstr>Ethical considerations</vt:lpstr>
      <vt:lpstr>Table1: Summary of Demographic characteristics of respondents </vt:lpstr>
      <vt:lpstr>                             Results: Objective 1</vt:lpstr>
      <vt:lpstr>Results: Objective 2  Table 3: To examine the practice of nurses on              intravenous fluid therapy  </vt:lpstr>
      <vt:lpstr>Results: Objective 3  Factors affecting nurses  competence on IVF therapy </vt:lpstr>
      <vt:lpstr>Relationship between different variables and practice of  IVF</vt:lpstr>
      <vt:lpstr>Discussion: objective 1</vt:lpstr>
      <vt:lpstr>Discussion: Objective 2</vt:lpstr>
      <vt:lpstr>Discussion: Objective 3 </vt:lpstr>
      <vt:lpstr>Conclusion</vt:lpstr>
      <vt:lpstr>Recommendations </vt:lpstr>
      <vt:lpstr>Acknowledgement </vt:lpstr>
      <vt:lpstr>Dissemination of the findings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rose</dc:creator>
  <cp:lastModifiedBy>Reviewer</cp:lastModifiedBy>
  <cp:revision>376</cp:revision>
  <dcterms:created xsi:type="dcterms:W3CDTF">2018-01-10T09:51:12Z</dcterms:created>
  <dcterms:modified xsi:type="dcterms:W3CDTF">2019-02-15T08:38:55Z</dcterms:modified>
</cp:coreProperties>
</file>